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handoutMasterIdLst>
    <p:handoutMasterId r:id="rId11"/>
  </p:handoutMasterIdLst>
  <p:sldIdLst>
    <p:sldId id="268" r:id="rId2"/>
    <p:sldId id="287" r:id="rId3"/>
    <p:sldId id="297" r:id="rId4"/>
    <p:sldId id="293" r:id="rId5"/>
    <p:sldId id="282" r:id="rId6"/>
    <p:sldId id="298" r:id="rId7"/>
    <p:sldId id="291" r:id="rId8"/>
    <p:sldId id="300" r:id="rId9"/>
    <p:sldId id="301" r:id="rId10"/>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31" autoAdjust="0"/>
    <p:restoredTop sz="94660"/>
  </p:normalViewPr>
  <p:slideViewPr>
    <p:cSldViewPr>
      <p:cViewPr varScale="1">
        <p:scale>
          <a:sx n="65" d="100"/>
          <a:sy n="65" d="100"/>
        </p:scale>
        <p:origin x="-147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7024" cy="46583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94577" y="0"/>
            <a:ext cx="3057023" cy="465830"/>
          </a:xfrm>
          <a:prstGeom prst="rect">
            <a:avLst/>
          </a:prstGeom>
        </p:spPr>
        <p:txBody>
          <a:bodyPr vert="horz" lIns="91440" tIns="45720" rIns="91440" bIns="45720" rtlCol="0"/>
          <a:lstStyle>
            <a:lvl1pPr algn="r">
              <a:defRPr sz="1200"/>
            </a:lvl1pPr>
          </a:lstStyle>
          <a:p>
            <a:fld id="{E2281944-EAB8-4615-A0AB-E4B1B5D3875D}" type="datetimeFigureOut">
              <a:rPr lang="en-US" smtClean="0"/>
              <a:t>12/4/2015</a:t>
            </a:fld>
            <a:endParaRPr lang="en-US"/>
          </a:p>
        </p:txBody>
      </p:sp>
      <p:sp>
        <p:nvSpPr>
          <p:cNvPr id="4" name="Footer Placeholder 3"/>
          <p:cNvSpPr>
            <a:spLocks noGrp="1"/>
          </p:cNvSpPr>
          <p:nvPr>
            <p:ph type="ftr" sz="quarter" idx="2"/>
          </p:nvPr>
        </p:nvSpPr>
        <p:spPr>
          <a:xfrm>
            <a:off x="0" y="8841774"/>
            <a:ext cx="3057024" cy="46582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94577" y="8841774"/>
            <a:ext cx="3057023" cy="465829"/>
          </a:xfrm>
          <a:prstGeom prst="rect">
            <a:avLst/>
          </a:prstGeom>
        </p:spPr>
        <p:txBody>
          <a:bodyPr vert="horz" lIns="91440" tIns="45720" rIns="91440" bIns="45720" rtlCol="0" anchor="b"/>
          <a:lstStyle>
            <a:lvl1pPr algn="r">
              <a:defRPr sz="1200"/>
            </a:lvl1pPr>
          </a:lstStyle>
          <a:p>
            <a:fld id="{202E2AAE-EEEC-4231-A1DB-0E62D6AFEAFD}" type="slidenum">
              <a:rPr lang="en-US" smtClean="0"/>
              <a:t>‹#›</a:t>
            </a:fld>
            <a:endParaRPr lang="en-US"/>
          </a:p>
        </p:txBody>
      </p:sp>
    </p:spTree>
    <p:extLst>
      <p:ext uri="{BB962C8B-B14F-4D97-AF65-F5344CB8AC3E}">
        <p14:creationId xmlns:p14="http://schemas.microsoft.com/office/powerpoint/2010/main" val="24139544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4A311FB-DD2B-4195-9C38-45B44403946E}" type="datetimeFigureOut">
              <a:rPr lang="en-US" smtClean="0"/>
              <a:pPr/>
              <a:t>12/4/2015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02EB456-ABB8-4F70-B93E-14D34B99B3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A311FB-DD2B-4195-9C38-45B44403946E}"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A311FB-DD2B-4195-9C38-45B44403946E}"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A311FB-DD2B-4195-9C38-45B44403946E}"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A311FB-DD2B-4195-9C38-45B44403946E}"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EB456-ABB8-4F70-B93E-14D34B99B3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A311FB-DD2B-4195-9C38-45B44403946E}"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4A311FB-DD2B-4195-9C38-45B44403946E}" type="datetimeFigureOut">
              <a:rPr lang="en-US" smtClean="0"/>
              <a:pPr/>
              <a:t>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A311FB-DD2B-4195-9C38-45B44403946E}" type="datetimeFigureOut">
              <a:rPr lang="en-US" smtClean="0"/>
              <a:pPr/>
              <a:t>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A311FB-DD2B-4195-9C38-45B44403946E}" type="datetimeFigureOut">
              <a:rPr lang="en-US" smtClean="0"/>
              <a:pPr/>
              <a:t>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A311FB-DD2B-4195-9C38-45B44403946E}"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EB456-ABB8-4F70-B93E-14D34B99B3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A311FB-DD2B-4195-9C38-45B44403946E}"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02EB456-ABB8-4F70-B93E-14D34B99B32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A311FB-DD2B-4195-9C38-45B44403946E}" type="datetimeFigureOut">
              <a:rPr lang="en-US" smtClean="0"/>
              <a:pPr/>
              <a:t>12/4/2015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02EB456-ABB8-4F70-B93E-14D34B99B32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76200"/>
            <a:ext cx="9160476" cy="6705600"/>
            <a:chOff x="0" y="76200"/>
            <a:chExt cx="9160476" cy="6705600"/>
          </a:xfrm>
        </p:grpSpPr>
        <p:sp>
          <p:nvSpPr>
            <p:cNvPr id="4" name="TextBox 3"/>
            <p:cNvSpPr txBox="1"/>
            <p:nvPr/>
          </p:nvSpPr>
          <p:spPr>
            <a:xfrm>
              <a:off x="0" y="2134486"/>
              <a:ext cx="9144000" cy="1708160"/>
            </a:xfrm>
            <a:prstGeom prst="rect">
              <a:avLst/>
            </a:prstGeom>
            <a:noFill/>
          </p:spPr>
          <p:txBody>
            <a:bodyPr wrap="square" rtlCol="0">
              <a:spAutoFit/>
            </a:bodyPr>
            <a:lstStyle/>
            <a:p>
              <a:pPr algn="ctr">
                <a:lnSpc>
                  <a:spcPct val="150000"/>
                </a:lnSpc>
              </a:pPr>
              <a:r>
                <a:rPr lang="en-US" sz="4000" b="1" dirty="0" smtClean="0">
                  <a:solidFill>
                    <a:schemeClr val="bg2">
                      <a:lumMod val="50000"/>
                    </a:schemeClr>
                  </a:solidFill>
                  <a:latin typeface="Myanmar3" pitchFamily="18" charset="0"/>
                  <a:ea typeface="Myanmar3" pitchFamily="18" charset="0"/>
                  <a:cs typeface="Myanmar3" pitchFamily="18" charset="0"/>
                </a:rPr>
                <a:t>Solar PV </a:t>
              </a:r>
              <a:r>
                <a:rPr lang="en-US" sz="4000" b="1" dirty="0" smtClean="0">
                  <a:solidFill>
                    <a:schemeClr val="bg2">
                      <a:lumMod val="50000"/>
                    </a:schemeClr>
                  </a:solidFill>
                  <a:latin typeface="Myanmar3" pitchFamily="18" charset="0"/>
                  <a:ea typeface="Myanmar3" pitchFamily="18" charset="0"/>
                  <a:cs typeface="Myanmar3" pitchFamily="18" charset="0"/>
                </a:rPr>
                <a:t>Tender </a:t>
              </a:r>
              <a:r>
                <a:rPr lang="en-US" sz="3600" b="1" dirty="0" smtClean="0">
                  <a:latin typeface="Myanmar3" pitchFamily="18" charset="0"/>
                  <a:ea typeface="Myanmar3" pitchFamily="18" charset="0"/>
                  <a:cs typeface="Myanmar3" pitchFamily="18" charset="0"/>
                </a:rPr>
                <a:t> </a:t>
              </a:r>
              <a:endParaRPr lang="en-US" sz="3600" b="1" dirty="0" smtClean="0">
                <a:latin typeface="Myanmar3" pitchFamily="18" charset="0"/>
                <a:ea typeface="Myanmar3" pitchFamily="18" charset="0"/>
                <a:cs typeface="Myanmar3" pitchFamily="18" charset="0"/>
              </a:endParaRPr>
            </a:p>
            <a:p>
              <a:pPr algn="ctr">
                <a:lnSpc>
                  <a:spcPct val="150000"/>
                </a:lnSpc>
              </a:pPr>
              <a:r>
                <a:rPr lang="en-US" sz="3000" b="1" dirty="0" smtClean="0">
                  <a:latin typeface="Myanmar3" pitchFamily="18" charset="0"/>
                  <a:ea typeface="Myanmar3" pitchFamily="18" charset="0"/>
                  <a:cs typeface="Myanmar3" pitchFamily="18" charset="0"/>
                </a:rPr>
                <a:t>Overview</a:t>
              </a:r>
              <a:endParaRPr lang="en-US" sz="3000" b="1" dirty="0">
                <a:latin typeface="Myanmar3" pitchFamily="18" charset="0"/>
                <a:ea typeface="Myanmar3" pitchFamily="18" charset="0"/>
                <a:cs typeface="Myanmar3" pitchFamily="18" charset="0"/>
              </a:endParaRPr>
            </a:p>
          </p:txBody>
        </p:sp>
        <p:sp>
          <p:nvSpPr>
            <p:cNvPr id="5" name="TextBox 4"/>
            <p:cNvSpPr txBox="1"/>
            <p:nvPr/>
          </p:nvSpPr>
          <p:spPr>
            <a:xfrm>
              <a:off x="16476" y="762000"/>
              <a:ext cx="9144000" cy="1154162"/>
            </a:xfrm>
            <a:prstGeom prst="rect">
              <a:avLst/>
            </a:prstGeom>
            <a:noFill/>
          </p:spPr>
          <p:txBody>
            <a:bodyPr wrap="square" rtlCol="0">
              <a:spAutoFit/>
            </a:bodyPr>
            <a:lstStyle/>
            <a:p>
              <a:pPr algn="ctr">
                <a:lnSpc>
                  <a:spcPct val="150000"/>
                </a:lnSpc>
              </a:pPr>
              <a:r>
                <a:rPr lang="en-US" sz="2400" b="1" dirty="0" smtClean="0">
                  <a:solidFill>
                    <a:srgbClr val="0070C0"/>
                  </a:solidFill>
                  <a:latin typeface="Myanmar3" pitchFamily="18" charset="0"/>
                  <a:ea typeface="Myanmar3" pitchFamily="18" charset="0"/>
                  <a:cs typeface="Myanmar3" pitchFamily="18" charset="0"/>
                </a:rPr>
                <a:t>Ministry of Livestock, Fisheries and Rural Development </a:t>
              </a:r>
            </a:p>
            <a:p>
              <a:pPr algn="ctr">
                <a:lnSpc>
                  <a:spcPct val="150000"/>
                </a:lnSpc>
              </a:pPr>
              <a:r>
                <a:rPr lang="en-US" sz="2400" b="1" dirty="0" smtClean="0">
                  <a:solidFill>
                    <a:srgbClr val="0070C0"/>
                  </a:solidFill>
                  <a:latin typeface="Myanmar3" pitchFamily="18" charset="0"/>
                  <a:ea typeface="Myanmar3" pitchFamily="18" charset="0"/>
                  <a:cs typeface="Myanmar3" pitchFamily="18" charset="0"/>
                </a:rPr>
                <a:t>Department of Rural Development  </a:t>
              </a:r>
              <a:endParaRPr lang="en-US" sz="2400" b="1" dirty="0">
                <a:solidFill>
                  <a:srgbClr val="0070C0"/>
                </a:solidFill>
                <a:latin typeface="Myanmar3" pitchFamily="18" charset="0"/>
                <a:ea typeface="Myanmar3" pitchFamily="18" charset="0"/>
                <a:cs typeface="Myanmar3" pitchFamily="18" charset="0"/>
              </a:endParaRPr>
            </a:p>
          </p:txBody>
        </p:sp>
        <p:sp>
          <p:nvSpPr>
            <p:cNvPr id="6" name="TextBox 5"/>
            <p:cNvSpPr txBox="1"/>
            <p:nvPr/>
          </p:nvSpPr>
          <p:spPr>
            <a:xfrm>
              <a:off x="0" y="5715000"/>
              <a:ext cx="9144000" cy="553998"/>
            </a:xfrm>
            <a:prstGeom prst="rect">
              <a:avLst/>
            </a:prstGeom>
            <a:noFill/>
          </p:spPr>
          <p:txBody>
            <a:bodyPr wrap="square" rtlCol="0">
              <a:spAutoFit/>
            </a:bodyPr>
            <a:lstStyle/>
            <a:p>
              <a:pPr algn="just">
                <a:lnSpc>
                  <a:spcPct val="150000"/>
                </a:lnSpc>
                <a:tabLst>
                  <a:tab pos="120650" algn="l"/>
                  <a:tab pos="6910388" algn="l"/>
                </a:tabLst>
              </a:pPr>
              <a:r>
                <a:rPr lang="en-US" sz="2000" b="1" dirty="0" smtClean="0">
                  <a:solidFill>
                    <a:schemeClr val="accent5">
                      <a:lumMod val="40000"/>
                      <a:lumOff val="60000"/>
                    </a:schemeClr>
                  </a:solidFill>
                  <a:latin typeface="Myanmar3" pitchFamily="18" charset="0"/>
                  <a:ea typeface="Myanmar3" pitchFamily="18" charset="0"/>
                  <a:cs typeface="Myanmar3" pitchFamily="18" charset="0"/>
                </a:rPr>
                <a:t>	</a:t>
              </a:r>
              <a:r>
                <a:rPr lang="en-US" sz="2000" b="1" dirty="0" smtClean="0">
                  <a:solidFill>
                    <a:srgbClr val="C00000"/>
                  </a:solidFill>
                  <a:latin typeface="Myanmar3" pitchFamily="18" charset="0"/>
                  <a:ea typeface="Myanmar3" pitchFamily="18" charset="0"/>
                  <a:cs typeface="Myanmar3" pitchFamily="18" charset="0"/>
                </a:rPr>
                <a:t>Place - </a:t>
              </a:r>
              <a:r>
                <a:rPr lang="en-US" sz="2000" b="1" dirty="0" err="1" smtClean="0">
                  <a:solidFill>
                    <a:srgbClr val="C00000"/>
                  </a:solidFill>
                  <a:latin typeface="Myanmar3" pitchFamily="18" charset="0"/>
                  <a:ea typeface="Myanmar3" pitchFamily="18" charset="0"/>
                  <a:cs typeface="Myanmar3" pitchFamily="18" charset="0"/>
                </a:rPr>
                <a:t>Sule</a:t>
              </a:r>
              <a:r>
                <a:rPr lang="en-US" sz="2000" b="1" dirty="0">
                  <a:solidFill>
                    <a:srgbClr val="C00000"/>
                  </a:solidFill>
                  <a:latin typeface="Myanmar3" pitchFamily="18" charset="0"/>
                  <a:ea typeface="Myanmar3" pitchFamily="18" charset="0"/>
                  <a:cs typeface="Myanmar3" pitchFamily="18" charset="0"/>
                </a:rPr>
                <a:t> </a:t>
              </a:r>
              <a:r>
                <a:rPr lang="en-US" sz="2000" b="1" dirty="0" smtClean="0">
                  <a:solidFill>
                    <a:srgbClr val="C00000"/>
                  </a:solidFill>
                  <a:latin typeface="Myanmar3" pitchFamily="18" charset="0"/>
                  <a:ea typeface="Myanmar3" pitchFamily="18" charset="0"/>
                  <a:cs typeface="Myanmar3" pitchFamily="18" charset="0"/>
                </a:rPr>
                <a:t>Shangri-La Hotel </a:t>
              </a:r>
              <a:r>
                <a:rPr lang="en-US" sz="2000" b="1" dirty="0">
                  <a:solidFill>
                    <a:schemeClr val="accent5">
                      <a:lumMod val="40000"/>
                      <a:lumOff val="60000"/>
                    </a:schemeClr>
                  </a:solidFill>
                  <a:latin typeface="Myanmar3" pitchFamily="18" charset="0"/>
                  <a:ea typeface="Myanmar3" pitchFamily="18" charset="0"/>
                  <a:cs typeface="Myanmar3" pitchFamily="18" charset="0"/>
                </a:rPr>
                <a:t> </a:t>
              </a:r>
              <a:r>
                <a:rPr lang="en-US" sz="2000" b="1" dirty="0" smtClean="0">
                  <a:solidFill>
                    <a:schemeClr val="accent5">
                      <a:lumMod val="40000"/>
                      <a:lumOff val="60000"/>
                    </a:schemeClr>
                  </a:solidFill>
                  <a:latin typeface="Myanmar3" pitchFamily="18" charset="0"/>
                  <a:ea typeface="Myanmar3" pitchFamily="18" charset="0"/>
                  <a:cs typeface="Myanmar3" pitchFamily="18" charset="0"/>
                </a:rPr>
                <a:t>                                       </a:t>
              </a:r>
              <a:r>
                <a:rPr lang="en-US" sz="2000" b="1" dirty="0" smtClean="0">
                  <a:solidFill>
                    <a:srgbClr val="C00000"/>
                  </a:solidFill>
                  <a:latin typeface="Myanmar3" pitchFamily="18" charset="0"/>
                  <a:ea typeface="Myanmar3" pitchFamily="18" charset="0"/>
                  <a:cs typeface="Myanmar3" pitchFamily="18" charset="0"/>
                </a:rPr>
                <a:t>Date-  4 - 12 - 2015       </a:t>
              </a:r>
              <a:r>
                <a:rPr lang="en-US" sz="2000" b="1" dirty="0" smtClean="0">
                  <a:solidFill>
                    <a:schemeClr val="accent5">
                      <a:lumMod val="40000"/>
                      <a:lumOff val="60000"/>
                    </a:schemeClr>
                  </a:solidFill>
                  <a:latin typeface="Myanmar3" pitchFamily="18" charset="0"/>
                  <a:ea typeface="Myanmar3" pitchFamily="18" charset="0"/>
                  <a:cs typeface="Myanmar3" pitchFamily="18" charset="0"/>
                </a:rPr>
                <a:t>                       </a:t>
              </a:r>
              <a:endParaRPr lang="en-US" sz="2000" b="1" dirty="0">
                <a:solidFill>
                  <a:schemeClr val="accent5">
                    <a:lumMod val="40000"/>
                    <a:lumOff val="60000"/>
                  </a:schemeClr>
                </a:solidFill>
                <a:latin typeface="Myanmar3" pitchFamily="18" charset="0"/>
                <a:ea typeface="Myanmar3" pitchFamily="18" charset="0"/>
                <a:cs typeface="Myanmar3" pitchFamily="18" charset="0"/>
              </a:endParaRPr>
            </a:p>
          </p:txBody>
        </p:sp>
        <p:sp>
          <p:nvSpPr>
            <p:cNvPr id="7" name="Rounded Rectangle 6"/>
            <p:cNvSpPr/>
            <p:nvPr/>
          </p:nvSpPr>
          <p:spPr>
            <a:xfrm>
              <a:off x="76200" y="76200"/>
              <a:ext cx="8991600" cy="6705600"/>
            </a:xfrm>
            <a:prstGeom prst="roundRect">
              <a:avLst/>
            </a:prstGeom>
            <a:noFill/>
            <a:ln w="57150" cmpd="thickThi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470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839200" cy="1423467"/>
          </a:xfrm>
          <a:prstGeom prst="rect">
            <a:avLst/>
          </a:prstGeom>
          <a:noFill/>
        </p:spPr>
        <p:txBody>
          <a:bodyPr wrap="square" rtlCol="0">
            <a:spAutoFit/>
          </a:bodyPr>
          <a:lstStyle/>
          <a:p>
            <a:pPr marL="342900" indent="-342900" algn="ctr">
              <a:lnSpc>
                <a:spcPct val="150000"/>
              </a:lnSpc>
              <a:spcAft>
                <a:spcPts val="300"/>
              </a:spcAft>
              <a:buClr>
                <a:schemeClr val="bg2">
                  <a:lumMod val="50000"/>
                </a:schemeClr>
              </a:buClr>
              <a:tabLst>
                <a:tab pos="463550" algn="l"/>
              </a:tabLst>
            </a:pPr>
            <a:r>
              <a:rPr lang="en-US" sz="3200" dirty="0"/>
              <a:t>Scope of </a:t>
            </a:r>
            <a:r>
              <a:rPr lang="en-US" sz="3200" dirty="0" smtClean="0"/>
              <a:t>Work Under Solar Tender</a:t>
            </a:r>
            <a:r>
              <a:rPr lang="en-US" sz="2400" dirty="0" smtClean="0">
                <a:latin typeface="Myanmar3" pitchFamily="18" charset="0"/>
                <a:ea typeface="Myanmar3" pitchFamily="18" charset="0"/>
                <a:cs typeface="Myanmar3" pitchFamily="18" charset="0"/>
              </a:rPr>
              <a:t> </a:t>
            </a:r>
            <a:r>
              <a:rPr lang="en-US" dirty="0"/>
              <a:t> </a:t>
            </a:r>
            <a:endParaRPr lang="en-US" sz="20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
        <p:nvSpPr>
          <p:cNvPr id="3" name="Slide Number Placeholder 2"/>
          <p:cNvSpPr>
            <a:spLocks noGrp="1"/>
          </p:cNvSpPr>
          <p:nvPr>
            <p:ph type="sldNum" sz="quarter" idx="12"/>
          </p:nvPr>
        </p:nvSpPr>
        <p:spPr/>
        <p:txBody>
          <a:bodyPr/>
          <a:lstStyle/>
          <a:p>
            <a:fld id="{E31109CD-92ED-42B3-BACB-EBD45FE67C59}" type="slidenum">
              <a:rPr lang="en-US" smtClean="0"/>
              <a:pPr/>
              <a:t>2</a:t>
            </a:fld>
            <a:endParaRPr lang="en-US" dirty="0"/>
          </a:p>
        </p:txBody>
      </p:sp>
      <p:sp>
        <p:nvSpPr>
          <p:cNvPr id="17" name="TextBox 16"/>
          <p:cNvSpPr txBox="1"/>
          <p:nvPr/>
        </p:nvSpPr>
        <p:spPr>
          <a:xfrm>
            <a:off x="1905000" y="4114800"/>
            <a:ext cx="184731" cy="369332"/>
          </a:xfrm>
          <a:prstGeom prst="rect">
            <a:avLst/>
          </a:prstGeom>
          <a:noFill/>
        </p:spPr>
        <p:txBody>
          <a:bodyPr wrap="none" rtlCol="0">
            <a:spAutoFit/>
          </a:bodyPr>
          <a:lstStyle/>
          <a:p>
            <a:endParaRPr lang="en-US" dirty="0"/>
          </a:p>
        </p:txBody>
      </p:sp>
      <p:sp>
        <p:nvSpPr>
          <p:cNvPr id="18" name="TextBox 17"/>
          <p:cNvSpPr txBox="1"/>
          <p:nvPr/>
        </p:nvSpPr>
        <p:spPr>
          <a:xfrm>
            <a:off x="410378" y="1371741"/>
            <a:ext cx="8305800" cy="5486117"/>
          </a:xfrm>
          <a:prstGeom prst="rect">
            <a:avLst/>
          </a:prstGeom>
          <a:noFill/>
        </p:spPr>
        <p:txBody>
          <a:bodyPr wrap="square" rtlCol="0">
            <a:spAutoFit/>
          </a:bodyPr>
          <a:lstStyle/>
          <a:p>
            <a:pPr algn="just">
              <a:spcAft>
                <a:spcPts val="300"/>
              </a:spcAft>
              <a:buClr>
                <a:schemeClr val="bg2">
                  <a:lumMod val="50000"/>
                </a:schemeClr>
              </a:buClr>
              <a:tabLst>
                <a:tab pos="463550" algn="l"/>
              </a:tabLst>
            </a:pPr>
            <a:r>
              <a:rPr lang="el-GR" sz="2400" dirty="0" smtClean="0"/>
              <a:t>The </a:t>
            </a:r>
            <a:r>
              <a:rPr lang="el-GR" sz="2400" dirty="0"/>
              <a:t>tender is for design, supply, installation, commissioning, warranties, spares, training of end users and </a:t>
            </a:r>
            <a:r>
              <a:rPr lang="el-GR" sz="2400" dirty="0" smtClean="0"/>
              <a:t>technicians</a:t>
            </a:r>
            <a:r>
              <a:rPr lang="en-US" sz="2400" dirty="0" smtClean="0"/>
              <a:t> </a:t>
            </a:r>
            <a:r>
              <a:rPr lang="el-GR" sz="2400" dirty="0" smtClean="0"/>
              <a:t>for </a:t>
            </a:r>
            <a:r>
              <a:rPr lang="en-GB" sz="2400" dirty="0"/>
              <a:t>SHS and </a:t>
            </a:r>
            <a:r>
              <a:rPr lang="el-GR" sz="2400" dirty="0"/>
              <a:t>public facilities, and provision of after sales </a:t>
            </a:r>
            <a:r>
              <a:rPr lang="el-GR" sz="2400" dirty="0" smtClean="0"/>
              <a:t>service</a:t>
            </a:r>
            <a:r>
              <a:rPr lang="en-US" sz="2400" dirty="0" smtClean="0"/>
              <a:t> for public systems</a:t>
            </a:r>
            <a:r>
              <a:rPr lang="en-ZA" sz="2400" dirty="0" smtClean="0"/>
              <a:t>: </a:t>
            </a:r>
          </a:p>
          <a:p>
            <a:pPr lvl="0"/>
            <a:r>
              <a:rPr lang="en-GB" sz="2400" dirty="0" smtClean="0"/>
              <a:t>	- Provision </a:t>
            </a:r>
            <a:r>
              <a:rPr lang="en-GB" sz="2400" dirty="0"/>
              <a:t>of SHS for eligible private households identified by DRD, to minimum specification, </a:t>
            </a:r>
            <a:r>
              <a:rPr lang="el-GR" sz="2400" dirty="0"/>
              <a:t>with components trackable using barcode system. </a:t>
            </a:r>
            <a:endParaRPr lang="en-US" sz="2400" dirty="0"/>
          </a:p>
          <a:p>
            <a:r>
              <a:rPr lang="el-GR" sz="2400" dirty="0"/>
              <a:t> </a:t>
            </a:r>
            <a:endParaRPr lang="en-US" sz="2400" dirty="0"/>
          </a:p>
          <a:p>
            <a:pPr lvl="0"/>
            <a:r>
              <a:rPr lang="en-US" sz="2400" dirty="0" smtClean="0"/>
              <a:t>	- Provision </a:t>
            </a:r>
            <a:r>
              <a:rPr lang="en-US" sz="2400" dirty="0"/>
              <a:t>of </a:t>
            </a:r>
            <a:r>
              <a:rPr lang="el-GR" sz="2400" dirty="0"/>
              <a:t>Solar PV system installations for public facilities, including health, education, religious institutions, government offices, </a:t>
            </a:r>
            <a:r>
              <a:rPr lang="el-GR" sz="2400" dirty="0" smtClean="0"/>
              <a:t>and </a:t>
            </a:r>
            <a:r>
              <a:rPr lang="el-GR" sz="2400" dirty="0"/>
              <a:t>streetlights to specification, with components trackable using barcode system.</a:t>
            </a:r>
            <a:endParaRPr lang="en-US" sz="2400" dirty="0"/>
          </a:p>
          <a:p>
            <a:r>
              <a:rPr lang="el-GR" sz="2400" dirty="0"/>
              <a:t> </a:t>
            </a:r>
            <a:endParaRPr lang="en-US" sz="24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Tree>
    <p:extLst>
      <p:ext uri="{BB962C8B-B14F-4D97-AF65-F5344CB8AC3E}">
        <p14:creationId xmlns:p14="http://schemas.microsoft.com/office/powerpoint/2010/main" val="2152949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839200" cy="1357103"/>
          </a:xfrm>
          <a:prstGeom prst="rect">
            <a:avLst/>
          </a:prstGeom>
          <a:noFill/>
        </p:spPr>
        <p:txBody>
          <a:bodyPr wrap="square" rtlCol="0">
            <a:spAutoFit/>
          </a:bodyPr>
          <a:lstStyle/>
          <a:p>
            <a:pPr marL="342900" indent="-342900" algn="ctr">
              <a:lnSpc>
                <a:spcPct val="150000"/>
              </a:lnSpc>
              <a:spcAft>
                <a:spcPts val="300"/>
              </a:spcAft>
              <a:buClr>
                <a:schemeClr val="bg2">
                  <a:lumMod val="50000"/>
                </a:schemeClr>
              </a:buClr>
              <a:tabLst>
                <a:tab pos="463550" algn="l"/>
              </a:tabLst>
            </a:pPr>
            <a:r>
              <a:rPr lang="en-US" sz="3200" dirty="0"/>
              <a:t>Scope of </a:t>
            </a:r>
            <a:r>
              <a:rPr lang="en-US" sz="3200" dirty="0" smtClean="0"/>
              <a:t>Work Under Solar Tender (continued)</a:t>
            </a:r>
            <a:r>
              <a:rPr lang="en-US" sz="2400" dirty="0" smtClean="0">
                <a:latin typeface="Myanmar3" pitchFamily="18" charset="0"/>
                <a:ea typeface="Myanmar3" pitchFamily="18" charset="0"/>
                <a:cs typeface="Myanmar3" pitchFamily="18" charset="0"/>
              </a:rPr>
              <a:t> </a:t>
            </a:r>
            <a:r>
              <a:rPr lang="en-US" dirty="0"/>
              <a:t> </a:t>
            </a:r>
            <a:endParaRPr lang="en-US" sz="20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
        <p:nvSpPr>
          <p:cNvPr id="3" name="Slide Number Placeholder 2"/>
          <p:cNvSpPr>
            <a:spLocks noGrp="1"/>
          </p:cNvSpPr>
          <p:nvPr>
            <p:ph type="sldNum" sz="quarter" idx="12"/>
          </p:nvPr>
        </p:nvSpPr>
        <p:spPr/>
        <p:txBody>
          <a:bodyPr/>
          <a:lstStyle/>
          <a:p>
            <a:fld id="{E31109CD-92ED-42B3-BACB-EBD45FE67C59}" type="slidenum">
              <a:rPr lang="en-US" smtClean="0"/>
              <a:pPr/>
              <a:t>3</a:t>
            </a:fld>
            <a:endParaRPr lang="en-US" dirty="0"/>
          </a:p>
        </p:txBody>
      </p:sp>
      <p:sp>
        <p:nvSpPr>
          <p:cNvPr id="17" name="TextBox 16"/>
          <p:cNvSpPr txBox="1"/>
          <p:nvPr/>
        </p:nvSpPr>
        <p:spPr>
          <a:xfrm>
            <a:off x="1905000" y="4114800"/>
            <a:ext cx="184731" cy="369332"/>
          </a:xfrm>
          <a:prstGeom prst="rect">
            <a:avLst/>
          </a:prstGeom>
          <a:noFill/>
        </p:spPr>
        <p:txBody>
          <a:bodyPr wrap="none" rtlCol="0">
            <a:spAutoFit/>
          </a:bodyPr>
          <a:lstStyle/>
          <a:p>
            <a:endParaRPr lang="en-US" dirty="0"/>
          </a:p>
        </p:txBody>
      </p:sp>
      <p:sp>
        <p:nvSpPr>
          <p:cNvPr id="18" name="TextBox 17"/>
          <p:cNvSpPr txBox="1"/>
          <p:nvPr/>
        </p:nvSpPr>
        <p:spPr>
          <a:xfrm>
            <a:off x="304800" y="1219200"/>
            <a:ext cx="8382000" cy="7478970"/>
          </a:xfrm>
          <a:prstGeom prst="rect">
            <a:avLst/>
          </a:prstGeom>
          <a:noFill/>
        </p:spPr>
        <p:txBody>
          <a:bodyPr wrap="square" rtlCol="0">
            <a:spAutoFit/>
          </a:bodyPr>
          <a:lstStyle/>
          <a:p>
            <a:pPr lvl="0" indent="-182880">
              <a:spcAft>
                <a:spcPts val="200"/>
              </a:spcAft>
            </a:pPr>
            <a:r>
              <a:rPr lang="en-US" sz="1700" dirty="0" smtClean="0"/>
              <a:t>- </a:t>
            </a:r>
            <a:r>
              <a:rPr lang="en-US" sz="1700" b="1" dirty="0" smtClean="0"/>
              <a:t>Site Visits.</a:t>
            </a:r>
            <a:r>
              <a:rPr lang="en-US" sz="1700" dirty="0" smtClean="0"/>
              <a:t> </a:t>
            </a:r>
            <a:r>
              <a:rPr lang="el-GR" sz="1700" dirty="0" smtClean="0"/>
              <a:t>The </a:t>
            </a:r>
            <a:r>
              <a:rPr lang="el-GR" sz="1700" dirty="0"/>
              <a:t>Supplier shall </a:t>
            </a:r>
            <a:r>
              <a:rPr lang="en-US" sz="1700" dirty="0" smtClean="0"/>
              <a:t> </a:t>
            </a:r>
            <a:r>
              <a:rPr lang="el-GR" sz="1700" dirty="0" smtClean="0"/>
              <a:t>t </a:t>
            </a:r>
            <a:r>
              <a:rPr lang="el-GR" sz="1700" dirty="0"/>
              <a:t>sites with the Purchaser and shall produce </a:t>
            </a:r>
            <a:r>
              <a:rPr lang="el-GR" sz="1700" i="1" dirty="0"/>
              <a:t>an Inception Report </a:t>
            </a:r>
            <a:r>
              <a:rPr lang="el-GR" sz="1700" dirty="0"/>
              <a:t>based on the visits.  </a:t>
            </a:r>
            <a:endParaRPr lang="en-US" sz="1700" dirty="0"/>
          </a:p>
          <a:p>
            <a:pPr lvl="0" indent="-182880">
              <a:spcAft>
                <a:spcPts val="200"/>
              </a:spcAft>
              <a:buFontTx/>
              <a:buChar char="-"/>
            </a:pPr>
            <a:r>
              <a:rPr lang="el-GR" sz="1700" b="1" dirty="0" smtClean="0"/>
              <a:t>Samples </a:t>
            </a:r>
            <a:r>
              <a:rPr lang="el-GR" sz="1700" b="1" dirty="0"/>
              <a:t>for approval: </a:t>
            </a:r>
            <a:r>
              <a:rPr lang="el-GR" sz="1700" dirty="0"/>
              <a:t>the Supplier is required to provide samples for approval prior to the Pilot Installations and </a:t>
            </a:r>
            <a:r>
              <a:rPr lang="el-GR" sz="1700" dirty="0" smtClean="0"/>
              <a:t>bulk</a:t>
            </a:r>
            <a:r>
              <a:rPr lang="en-US" sz="1700" dirty="0" smtClean="0"/>
              <a:t> </a:t>
            </a:r>
            <a:r>
              <a:rPr lang="el-GR" sz="1700" dirty="0" smtClean="0"/>
              <a:t>manufacturing </a:t>
            </a:r>
            <a:r>
              <a:rPr lang="el-GR" sz="1700" dirty="0"/>
              <a:t>or shipping.  </a:t>
            </a:r>
            <a:endParaRPr lang="en-US" sz="1700" dirty="0" smtClean="0"/>
          </a:p>
          <a:p>
            <a:pPr lvl="0" indent="-182880">
              <a:spcAft>
                <a:spcPts val="200"/>
              </a:spcAft>
              <a:buFontTx/>
              <a:buChar char="-"/>
            </a:pPr>
            <a:r>
              <a:rPr lang="el-GR" sz="1700" b="1" dirty="0"/>
              <a:t>Pilot installations</a:t>
            </a:r>
            <a:r>
              <a:rPr lang="el-GR" sz="1700" dirty="0"/>
              <a:t>: At least one </a:t>
            </a:r>
            <a:r>
              <a:rPr lang="en-ZA" sz="1700" dirty="0"/>
              <a:t>of each public </a:t>
            </a:r>
            <a:r>
              <a:rPr lang="el-GR" sz="1700" dirty="0"/>
              <a:t>PV system types </a:t>
            </a:r>
            <a:r>
              <a:rPr lang="en-ZA" sz="1700" dirty="0"/>
              <a:t>and ten SHS and </a:t>
            </a:r>
            <a:r>
              <a:rPr lang="el-GR" sz="1700" dirty="0"/>
              <a:t>in a project area acceptable to the Purchaser </a:t>
            </a:r>
            <a:r>
              <a:rPr lang="en-ZA" sz="1700" dirty="0"/>
              <a:t>shall </a:t>
            </a:r>
            <a:r>
              <a:rPr lang="el-GR" sz="1700" dirty="0"/>
              <a:t>be installed in one village, then, commissioned and accepted by Purchaser prior to proceeding with the other </a:t>
            </a:r>
            <a:r>
              <a:rPr lang="el-GR" sz="1700" dirty="0" smtClean="0"/>
              <a:t>installation</a:t>
            </a:r>
            <a:endParaRPr lang="en-US" sz="1700" dirty="0" smtClean="0"/>
          </a:p>
          <a:p>
            <a:pPr lvl="0" indent="-182880">
              <a:spcAft>
                <a:spcPts val="200"/>
              </a:spcAft>
              <a:buFontTx/>
              <a:buChar char="-"/>
            </a:pPr>
            <a:r>
              <a:rPr lang="en-GB" sz="1700" b="1" dirty="0"/>
              <a:t>Installation of the remainder of </a:t>
            </a:r>
            <a:r>
              <a:rPr lang="en-GB" sz="1700" b="1" dirty="0" smtClean="0"/>
              <a:t>public facilities and SHS</a:t>
            </a:r>
            <a:r>
              <a:rPr lang="en-GB" sz="1700" dirty="0" smtClean="0"/>
              <a:t> </a:t>
            </a:r>
            <a:r>
              <a:rPr lang="en-GB" sz="1700" dirty="0"/>
              <a:t>should be completed within the time </a:t>
            </a:r>
            <a:r>
              <a:rPr lang="en-GB" sz="1700" dirty="0" smtClean="0"/>
              <a:t>frames</a:t>
            </a:r>
          </a:p>
          <a:p>
            <a:pPr indent="-182880">
              <a:spcAft>
                <a:spcPts val="200"/>
              </a:spcAft>
              <a:buFontTx/>
              <a:buChar char="-"/>
            </a:pPr>
            <a:r>
              <a:rPr lang="el-GR" sz="1700" b="1" dirty="0"/>
              <a:t>Training of staff of the public </a:t>
            </a:r>
            <a:r>
              <a:rPr lang="el-GR" sz="1700" b="1" dirty="0" smtClean="0"/>
              <a:t>facilities</a:t>
            </a:r>
            <a:r>
              <a:rPr lang="en-US" sz="1700" b="1" dirty="0" smtClean="0"/>
              <a:t>,</a:t>
            </a:r>
            <a:r>
              <a:rPr lang="el-GR" sz="1700" b="1" dirty="0" smtClean="0"/>
              <a:t> </a:t>
            </a:r>
            <a:r>
              <a:rPr lang="el-GR" sz="1700" b="1" dirty="0"/>
              <a:t>government </a:t>
            </a:r>
            <a:r>
              <a:rPr lang="el-GR" sz="1700" b="1" dirty="0" smtClean="0"/>
              <a:t>technicians</a:t>
            </a:r>
            <a:r>
              <a:rPr lang="en-US" sz="1700" b="1" dirty="0" smtClean="0"/>
              <a:t> and users</a:t>
            </a:r>
            <a:r>
              <a:rPr lang="el-GR" sz="1700" dirty="0" smtClean="0"/>
              <a:t> </a:t>
            </a:r>
            <a:r>
              <a:rPr lang="el-GR" sz="1700" dirty="0"/>
              <a:t>as per specification shall be conducted by the Supplier.</a:t>
            </a:r>
            <a:endParaRPr lang="en-US" sz="1700" dirty="0"/>
          </a:p>
          <a:p>
            <a:pPr lvl="0" indent="-182880">
              <a:spcAft>
                <a:spcPts val="200"/>
              </a:spcAft>
              <a:buFontTx/>
              <a:buChar char="-"/>
            </a:pPr>
            <a:r>
              <a:rPr lang="el-GR" sz="1700" dirty="0"/>
              <a:t>Warranties on quality of </a:t>
            </a:r>
            <a:r>
              <a:rPr lang="el-GR" sz="1700" dirty="0" smtClean="0"/>
              <a:t>work</a:t>
            </a:r>
            <a:r>
              <a:rPr lang="en-US" sz="1700" dirty="0" smtClean="0"/>
              <a:t> is </a:t>
            </a:r>
            <a:r>
              <a:rPr lang="el-GR" sz="1700" dirty="0" smtClean="0"/>
              <a:t>provided </a:t>
            </a:r>
            <a:r>
              <a:rPr lang="el-GR" sz="1700" dirty="0"/>
              <a:t>by the Supplier during </a:t>
            </a:r>
            <a:r>
              <a:rPr lang="el-GR" sz="1700" b="1" dirty="0" smtClean="0"/>
              <a:t>twelve </a:t>
            </a:r>
            <a:r>
              <a:rPr lang="el-GR" sz="1700" b="1" dirty="0"/>
              <a:t>(12) month Defects Period, </a:t>
            </a:r>
            <a:r>
              <a:rPr lang="el-GR" sz="1700" b="1" dirty="0" smtClean="0"/>
              <a:t>and </a:t>
            </a:r>
            <a:r>
              <a:rPr lang="el-GR" sz="1700" b="1" dirty="0"/>
              <a:t>Component Warranty Period </a:t>
            </a:r>
            <a:r>
              <a:rPr lang="el-GR" sz="1700" dirty="0"/>
              <a:t>after </a:t>
            </a:r>
            <a:r>
              <a:rPr lang="en-US" sz="1700" dirty="0" smtClean="0"/>
              <a:t>a</a:t>
            </a:r>
            <a:r>
              <a:rPr lang="el-GR" sz="1700" dirty="0" smtClean="0"/>
              <a:t>cceptance </a:t>
            </a:r>
            <a:r>
              <a:rPr lang="el-GR" sz="1700" dirty="0"/>
              <a:t>of each system.</a:t>
            </a:r>
            <a:endParaRPr lang="en-US" sz="1700" dirty="0"/>
          </a:p>
          <a:p>
            <a:pPr indent="-182880">
              <a:spcAft>
                <a:spcPts val="200"/>
              </a:spcAft>
              <a:buFontTx/>
              <a:buChar char="-"/>
            </a:pPr>
            <a:r>
              <a:rPr lang="el-GR" sz="1700" dirty="0" smtClean="0"/>
              <a:t>A </a:t>
            </a:r>
            <a:r>
              <a:rPr lang="el-GR" sz="1700" b="1" dirty="0"/>
              <a:t>Maintenance Period </a:t>
            </a:r>
            <a:r>
              <a:rPr lang="en-ZA" sz="1700" b="1" dirty="0"/>
              <a:t>of one year </a:t>
            </a:r>
            <a:r>
              <a:rPr lang="el-GR" sz="1700" b="1" dirty="0"/>
              <a:t>for public facility systems</a:t>
            </a:r>
            <a:r>
              <a:rPr lang="en-ZA" sz="1700" dirty="0"/>
              <a:t>,  </a:t>
            </a:r>
            <a:r>
              <a:rPr lang="el-GR" sz="1700" dirty="0"/>
              <a:t>commencing after Acceptance </a:t>
            </a:r>
            <a:r>
              <a:rPr lang="en-ZA" sz="1700" dirty="0"/>
              <a:t>of the Final installation in the Lot, </a:t>
            </a:r>
            <a:r>
              <a:rPr lang="el-GR" sz="1700" dirty="0"/>
              <a:t> </a:t>
            </a:r>
            <a:r>
              <a:rPr lang="en-US" sz="1700" dirty="0"/>
              <a:t> </a:t>
            </a:r>
            <a:r>
              <a:rPr lang="en-US" sz="1700" dirty="0" smtClean="0"/>
              <a:t>is provided by the Supplier</a:t>
            </a:r>
            <a:r>
              <a:rPr lang="en-GB" sz="1700" dirty="0" smtClean="0"/>
              <a:t>.</a:t>
            </a:r>
          </a:p>
          <a:p>
            <a:pPr lvl="0" indent="-182880">
              <a:spcAft>
                <a:spcPts val="200"/>
              </a:spcAft>
            </a:pPr>
            <a:r>
              <a:rPr lang="en-US" sz="1700" dirty="0" smtClean="0"/>
              <a:t>- </a:t>
            </a:r>
            <a:r>
              <a:rPr lang="el-GR" sz="1700" b="1" dirty="0" smtClean="0"/>
              <a:t>Maintenance </a:t>
            </a:r>
            <a:r>
              <a:rPr lang="el-GR" sz="1700" b="1" dirty="0"/>
              <a:t>and after sales services </a:t>
            </a:r>
            <a:r>
              <a:rPr lang="en-US" sz="1700" b="1" dirty="0"/>
              <a:t>may </a:t>
            </a:r>
            <a:r>
              <a:rPr lang="el-GR" sz="1700" b="1" dirty="0"/>
              <a:t>be offered to private customers</a:t>
            </a:r>
            <a:r>
              <a:rPr lang="el-GR" sz="1700" dirty="0"/>
              <a:t> on a commercial basis.</a:t>
            </a:r>
            <a:endParaRPr lang="en-US" sz="1700" dirty="0"/>
          </a:p>
          <a:p>
            <a:pPr indent="-182880">
              <a:spcAft>
                <a:spcPts val="200"/>
              </a:spcAft>
            </a:pPr>
            <a:r>
              <a:rPr lang="el-GR" sz="1700" dirty="0"/>
              <a:t> </a:t>
            </a:r>
            <a:r>
              <a:rPr lang="en-US" sz="1700" dirty="0" smtClean="0"/>
              <a:t>- </a:t>
            </a:r>
            <a:r>
              <a:rPr lang="el-GR" sz="1700" b="1" dirty="0" smtClean="0"/>
              <a:t>Spares </a:t>
            </a:r>
            <a:r>
              <a:rPr lang="el-GR" sz="1700" b="1" dirty="0"/>
              <a:t>management </a:t>
            </a:r>
            <a:r>
              <a:rPr lang="en-US" sz="1700" b="1" dirty="0" smtClean="0"/>
              <a:t>for public systems </a:t>
            </a:r>
            <a:r>
              <a:rPr lang="el-GR" sz="1700" b="1" dirty="0" smtClean="0"/>
              <a:t>shall </a:t>
            </a:r>
            <a:r>
              <a:rPr lang="el-GR" sz="1700" b="1" dirty="0"/>
              <a:t>be conducted by the Supplier</a:t>
            </a:r>
            <a:r>
              <a:rPr lang="el-GR" sz="1700" dirty="0"/>
              <a:t>. At end of the Contract Period obligations the Supplier shall hand-over the spares in good working order to the Purchaser. </a:t>
            </a:r>
            <a:endParaRPr lang="en-US" sz="1700" dirty="0"/>
          </a:p>
          <a:p>
            <a:pPr marL="342900" indent="-342900">
              <a:buFontTx/>
              <a:buChar char="-"/>
            </a:pPr>
            <a:endParaRPr lang="en-US" sz="2400" dirty="0"/>
          </a:p>
          <a:p>
            <a:pPr lvl="0"/>
            <a:endParaRPr lang="en-US" sz="2400" dirty="0"/>
          </a:p>
          <a:p>
            <a:r>
              <a:rPr lang="el-GR" sz="2400" dirty="0"/>
              <a:t> </a:t>
            </a:r>
            <a:endParaRPr lang="en-US" sz="24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Tree>
    <p:extLst>
      <p:ext uri="{BB962C8B-B14F-4D97-AF65-F5344CB8AC3E}">
        <p14:creationId xmlns:p14="http://schemas.microsoft.com/office/powerpoint/2010/main" val="1045731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88" y="828460"/>
            <a:ext cx="8839200" cy="1357103"/>
          </a:xfrm>
          <a:prstGeom prst="rect">
            <a:avLst/>
          </a:prstGeom>
          <a:noFill/>
        </p:spPr>
        <p:txBody>
          <a:bodyPr wrap="square" rtlCol="0">
            <a:spAutoFit/>
          </a:bodyPr>
          <a:lstStyle/>
          <a:p>
            <a:pPr marL="342900" indent="-342900" algn="ctr">
              <a:lnSpc>
                <a:spcPct val="150000"/>
              </a:lnSpc>
              <a:spcAft>
                <a:spcPts val="300"/>
              </a:spcAft>
              <a:buClr>
                <a:schemeClr val="bg2">
                  <a:lumMod val="50000"/>
                </a:schemeClr>
              </a:buClr>
              <a:tabLst>
                <a:tab pos="463550" algn="l"/>
              </a:tabLst>
            </a:pPr>
            <a:r>
              <a:rPr lang="en-US" sz="3200" dirty="0"/>
              <a:t>Number of </a:t>
            </a:r>
            <a:r>
              <a:rPr lang="en-US" sz="3200" dirty="0" smtClean="0"/>
              <a:t>Lots </a:t>
            </a:r>
            <a:r>
              <a:rPr lang="en-US" sz="2400" dirty="0" smtClean="0">
                <a:latin typeface="Myanmar3" pitchFamily="18" charset="0"/>
                <a:ea typeface="Myanmar3" pitchFamily="18" charset="0"/>
                <a:cs typeface="Myanmar3" pitchFamily="18" charset="0"/>
              </a:rPr>
              <a:t> </a:t>
            </a:r>
            <a:r>
              <a:rPr lang="en-US" dirty="0"/>
              <a:t> </a:t>
            </a:r>
            <a:endParaRPr lang="en-US" sz="20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
        <p:nvSpPr>
          <p:cNvPr id="3" name="Slide Number Placeholder 2"/>
          <p:cNvSpPr>
            <a:spLocks noGrp="1"/>
          </p:cNvSpPr>
          <p:nvPr>
            <p:ph type="sldNum" sz="quarter" idx="12"/>
          </p:nvPr>
        </p:nvSpPr>
        <p:spPr/>
        <p:txBody>
          <a:bodyPr/>
          <a:lstStyle/>
          <a:p>
            <a:fld id="{E31109CD-92ED-42B3-BACB-EBD45FE67C59}" type="slidenum">
              <a:rPr lang="en-US" smtClean="0"/>
              <a:pPr/>
              <a:t>4</a:t>
            </a:fld>
            <a:endParaRPr lang="en-US" dirty="0"/>
          </a:p>
        </p:txBody>
      </p:sp>
      <p:sp>
        <p:nvSpPr>
          <p:cNvPr id="17" name="TextBox 16"/>
          <p:cNvSpPr txBox="1"/>
          <p:nvPr/>
        </p:nvSpPr>
        <p:spPr>
          <a:xfrm>
            <a:off x="1905000" y="4114800"/>
            <a:ext cx="184731" cy="369332"/>
          </a:xfrm>
          <a:prstGeom prst="rect">
            <a:avLst/>
          </a:prstGeom>
          <a:noFill/>
        </p:spPr>
        <p:txBody>
          <a:bodyPr wrap="none" rtlCol="0">
            <a:spAutoFit/>
          </a:bodyPr>
          <a:lstStyle/>
          <a:p>
            <a:endParaRPr lang="en-US" dirty="0"/>
          </a:p>
        </p:txBody>
      </p:sp>
      <p:sp>
        <p:nvSpPr>
          <p:cNvPr id="18" name="TextBox 17"/>
          <p:cNvSpPr txBox="1"/>
          <p:nvPr/>
        </p:nvSpPr>
        <p:spPr>
          <a:xfrm>
            <a:off x="1905000" y="1507012"/>
            <a:ext cx="8839200" cy="4562788"/>
          </a:xfrm>
          <a:prstGeom prst="rect">
            <a:avLst/>
          </a:prstGeom>
          <a:noFill/>
        </p:spPr>
        <p:txBody>
          <a:bodyPr wrap="square" rtlCol="0">
            <a:spAutoFit/>
          </a:bodyPr>
          <a:lstStyle/>
          <a:p>
            <a:pPr algn="just">
              <a:lnSpc>
                <a:spcPct val="150000"/>
              </a:lnSpc>
              <a:spcAft>
                <a:spcPts val="300"/>
              </a:spcAft>
              <a:buClr>
                <a:schemeClr val="bg2">
                  <a:lumMod val="50000"/>
                </a:schemeClr>
              </a:buClr>
              <a:tabLst>
                <a:tab pos="463550" algn="l"/>
              </a:tabLst>
            </a:pPr>
            <a:r>
              <a:rPr lang="el-GR" sz="2400" b="1" dirty="0"/>
              <a:t>		</a:t>
            </a:r>
            <a:endParaRPr lang="en-US" sz="2400" dirty="0"/>
          </a:p>
          <a:p>
            <a:r>
              <a:rPr lang="el-GR" sz="2400" b="1" dirty="0"/>
              <a:t>Lot (1)  Kayin  		</a:t>
            </a:r>
            <a:endParaRPr lang="en-US" sz="2400" dirty="0"/>
          </a:p>
          <a:p>
            <a:r>
              <a:rPr lang="el-GR" sz="2400" b="1" dirty="0"/>
              <a:t>Lot (2)  Chin </a:t>
            </a:r>
            <a:r>
              <a:rPr lang="en-ZA" sz="2400" b="1" dirty="0"/>
              <a:t>(a)</a:t>
            </a:r>
            <a:endParaRPr lang="en-US" sz="2400" dirty="0"/>
          </a:p>
          <a:p>
            <a:r>
              <a:rPr lang="en-ZA" sz="2400" b="1" dirty="0"/>
              <a:t>Lot (3)  Chin (b)</a:t>
            </a:r>
            <a:r>
              <a:rPr lang="el-GR" sz="2400" b="1" dirty="0"/>
              <a:t> 		</a:t>
            </a:r>
            <a:endParaRPr lang="en-US" sz="2400" dirty="0"/>
          </a:p>
          <a:p>
            <a:r>
              <a:rPr lang="el-GR" sz="2400" b="1" dirty="0"/>
              <a:t>Lot (</a:t>
            </a:r>
            <a:r>
              <a:rPr lang="en-ZA" sz="2400" b="1" dirty="0"/>
              <a:t>4</a:t>
            </a:r>
            <a:r>
              <a:rPr lang="el-GR" sz="2400" b="1" dirty="0"/>
              <a:t>)  Sagaing 		</a:t>
            </a:r>
            <a:endParaRPr lang="en-US" sz="2400" dirty="0"/>
          </a:p>
          <a:p>
            <a:r>
              <a:rPr lang="el-GR" sz="2400" b="1" dirty="0"/>
              <a:t>Lot (</a:t>
            </a:r>
            <a:r>
              <a:rPr lang="en-ZA" sz="2400" b="1" dirty="0"/>
              <a:t>5</a:t>
            </a:r>
            <a:r>
              <a:rPr lang="el-GR" sz="2400" b="1" dirty="0"/>
              <a:t>)  Tanintharyi 	</a:t>
            </a:r>
            <a:endParaRPr lang="en-US" sz="2400" dirty="0"/>
          </a:p>
          <a:p>
            <a:r>
              <a:rPr lang="el-GR" sz="2400" b="1" dirty="0"/>
              <a:t>Lot (</a:t>
            </a:r>
            <a:r>
              <a:rPr lang="en-ZA" sz="2400" b="1" dirty="0"/>
              <a:t>6</a:t>
            </a:r>
            <a:r>
              <a:rPr lang="el-GR" sz="2400" b="1" dirty="0"/>
              <a:t>)  Rakhine	</a:t>
            </a:r>
            <a:endParaRPr lang="en-US" sz="2400" dirty="0"/>
          </a:p>
          <a:p>
            <a:r>
              <a:rPr lang="el-GR" sz="2400" b="1" dirty="0"/>
              <a:t>Lot (</a:t>
            </a:r>
            <a:r>
              <a:rPr lang="en-ZA" sz="2400" b="1" dirty="0"/>
              <a:t>7</a:t>
            </a:r>
            <a:r>
              <a:rPr lang="el-GR" sz="2400" b="1" dirty="0"/>
              <a:t>)  Shan (East)		</a:t>
            </a:r>
            <a:endParaRPr lang="en-US" sz="2400" dirty="0"/>
          </a:p>
          <a:p>
            <a:r>
              <a:rPr lang="el-GR" sz="2400" b="1" dirty="0"/>
              <a:t>Lot (</a:t>
            </a:r>
            <a:r>
              <a:rPr lang="en-ZA" sz="2400" b="1" dirty="0"/>
              <a:t>8</a:t>
            </a:r>
            <a:r>
              <a:rPr lang="el-GR" sz="2400" b="1" dirty="0"/>
              <a:t>)  Shan (North) </a:t>
            </a:r>
            <a:endParaRPr lang="en-US" sz="2400" dirty="0"/>
          </a:p>
          <a:p>
            <a:r>
              <a:rPr lang="el-GR" sz="2400" b="1" dirty="0"/>
              <a:t>Lot (</a:t>
            </a:r>
            <a:r>
              <a:rPr lang="en-ZA" sz="2400" b="1" dirty="0"/>
              <a:t>9</a:t>
            </a:r>
            <a:r>
              <a:rPr lang="el-GR" sz="2400" b="1" dirty="0"/>
              <a:t>)  Ayeyawaddy</a:t>
            </a:r>
            <a:endParaRPr lang="en-US" sz="2400" dirty="0"/>
          </a:p>
          <a:p>
            <a:pPr algn="just">
              <a:lnSpc>
                <a:spcPct val="150000"/>
              </a:lnSpc>
              <a:spcAft>
                <a:spcPts val="300"/>
              </a:spcAft>
              <a:buClr>
                <a:schemeClr val="bg2">
                  <a:lumMod val="50000"/>
                </a:schemeClr>
              </a:buClr>
              <a:tabLst>
                <a:tab pos="463550" algn="l"/>
              </a:tabLst>
            </a:pPr>
            <a:r>
              <a:rPr lang="en-ZA" sz="2400" dirty="0" smtClean="0"/>
              <a:t>.  </a:t>
            </a:r>
            <a:endParaRPr lang="en-US" sz="2400" dirty="0" smtClean="0">
              <a:latin typeface="Myanmar3" pitchFamily="18" charset="0"/>
              <a:ea typeface="Myanmar3" pitchFamily="18" charset="0"/>
              <a:cs typeface="Myanmar3" pitchFamily="18" charset="0"/>
            </a:endParaRPr>
          </a:p>
        </p:txBody>
      </p:sp>
    </p:spTree>
    <p:extLst>
      <p:ext uri="{BB962C8B-B14F-4D97-AF65-F5344CB8AC3E}">
        <p14:creationId xmlns:p14="http://schemas.microsoft.com/office/powerpoint/2010/main" val="1462626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4876800" cy="715962"/>
          </a:xfrm>
        </p:spPr>
        <p:txBody>
          <a:bodyPr>
            <a:normAutofit fontScale="90000"/>
          </a:bodyPr>
          <a:lstStyle/>
          <a:p>
            <a:pPr algn="ctr"/>
            <a:r>
              <a:rPr lang="en-US" sz="3200" b="1" dirty="0" smtClean="0">
                <a:latin typeface="Times New Roman" pitchFamily="18" charset="0"/>
                <a:cs typeface="Times New Roman" pitchFamily="18" charset="0"/>
              </a:rPr>
              <a:t>Technical </a:t>
            </a:r>
            <a:r>
              <a:rPr lang="en-US" sz="3200" b="1" dirty="0">
                <a:latin typeface="Times New Roman" pitchFamily="18" charset="0"/>
                <a:cs typeface="Times New Roman" pitchFamily="18" charset="0"/>
              </a:rPr>
              <a:t>Bid Submission Form and </a:t>
            </a:r>
            <a:r>
              <a:rPr lang="en-US" sz="3200" b="1" dirty="0" smtClean="0">
                <a:latin typeface="Times New Roman" pitchFamily="18" charset="0"/>
                <a:cs typeface="Times New Roman" pitchFamily="18" charset="0"/>
              </a:rPr>
              <a:t>Bill of Quantity</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6629400"/>
          </a:xfrm>
        </p:spPr>
        <p:txBody>
          <a:bodyPr>
            <a:noAutofit/>
          </a:bodyPr>
          <a:lstStyle/>
          <a:p>
            <a:pPr marL="0" indent="0">
              <a:buNone/>
            </a:pPr>
            <a:r>
              <a:rPr lang="el-GR" sz="2000" b="1" i="1" dirty="0"/>
              <a:t>Technical Form </a:t>
            </a:r>
            <a:r>
              <a:rPr lang="en-ZA" sz="2000" b="1" i="1" dirty="0"/>
              <a:t>1</a:t>
            </a:r>
            <a:r>
              <a:rPr lang="el-GR" sz="2000" b="1" i="1" dirty="0"/>
              <a:t>: Obligations to supply and install PV for public facilities</a:t>
            </a:r>
            <a:endParaRPr lang="en-US" sz="2000" dirty="0"/>
          </a:p>
          <a:p>
            <a:pPr lvl="0"/>
            <a:r>
              <a:rPr lang="en-ZA" sz="2000" b="1" i="1" dirty="0"/>
              <a:t>1</a:t>
            </a:r>
            <a:r>
              <a:rPr lang="el-GR" sz="2000" b="1" i="1" dirty="0"/>
              <a:t>.1  </a:t>
            </a:r>
            <a:r>
              <a:rPr lang="el-GR" sz="2000" dirty="0"/>
              <a:t>Compliance with standards and warranties table</a:t>
            </a:r>
            <a:endParaRPr lang="en-US" sz="2000" dirty="0"/>
          </a:p>
          <a:p>
            <a:pPr lvl="0"/>
            <a:r>
              <a:rPr lang="en-ZA" sz="2000" b="1" i="1" dirty="0" smtClean="0"/>
              <a:t>1</a:t>
            </a:r>
            <a:r>
              <a:rPr lang="el-GR" sz="2000" b="1" i="1" dirty="0"/>
              <a:t>.2</a:t>
            </a:r>
            <a:r>
              <a:rPr lang="el-GR" sz="2000" dirty="0"/>
              <a:t>  Bills of Quantities tables</a:t>
            </a:r>
            <a:endParaRPr lang="en-US" sz="2000" dirty="0"/>
          </a:p>
          <a:p>
            <a:pPr lvl="0"/>
            <a:r>
              <a:rPr lang="en-ZA" sz="2000" b="1" i="1" dirty="0"/>
              <a:t>1</a:t>
            </a:r>
            <a:r>
              <a:rPr lang="el-GR" sz="2000" b="1" i="1" dirty="0"/>
              <a:t>.3</a:t>
            </a:r>
            <a:r>
              <a:rPr lang="el-GR" sz="2000" dirty="0"/>
              <a:t>  Summary of system sizing </a:t>
            </a:r>
            <a:r>
              <a:rPr lang="el-GR" sz="2000" dirty="0" smtClean="0"/>
              <a:t>tables</a:t>
            </a:r>
            <a:r>
              <a:rPr lang="en-ZA" sz="2000" b="1" i="1" dirty="0"/>
              <a:t> </a:t>
            </a:r>
            <a:endParaRPr lang="en-US" sz="2000" dirty="0"/>
          </a:p>
          <a:p>
            <a:endParaRPr lang="en-US" sz="2000" dirty="0"/>
          </a:p>
          <a:p>
            <a:pPr marL="0" indent="0">
              <a:buNone/>
            </a:pPr>
            <a:r>
              <a:rPr lang="el-GR" sz="2000" b="1" i="1" dirty="0"/>
              <a:t>Technical form </a:t>
            </a:r>
            <a:r>
              <a:rPr lang="en-ZA" sz="2000" b="1" i="1" dirty="0"/>
              <a:t>2</a:t>
            </a:r>
            <a:r>
              <a:rPr lang="el-GR" sz="2000" b="1" i="1" dirty="0"/>
              <a:t>: Obligations to supply and install solar home PV systems</a:t>
            </a:r>
            <a:endParaRPr lang="en-US" sz="2000" dirty="0"/>
          </a:p>
          <a:p>
            <a:pPr lvl="0"/>
            <a:r>
              <a:rPr lang="en-ZA" sz="2000" b="1" i="1" dirty="0"/>
              <a:t>2</a:t>
            </a:r>
            <a:r>
              <a:rPr lang="el-GR" sz="2000" b="1" i="1" dirty="0"/>
              <a:t>.1  </a:t>
            </a:r>
            <a:r>
              <a:rPr lang="el-GR" sz="2000" dirty="0"/>
              <a:t>Compliance with standards and warranties </a:t>
            </a:r>
            <a:r>
              <a:rPr lang="el-GR" sz="2000" dirty="0" smtClean="0"/>
              <a:t>table</a:t>
            </a:r>
            <a:endParaRPr lang="en-US" sz="2000" dirty="0"/>
          </a:p>
          <a:p>
            <a:pPr lvl="0"/>
            <a:r>
              <a:rPr lang="en-ZA" sz="2000" b="1" i="1" dirty="0"/>
              <a:t>2</a:t>
            </a:r>
            <a:r>
              <a:rPr lang="el-GR" sz="2000" b="1" i="1" dirty="0"/>
              <a:t>.3  </a:t>
            </a:r>
            <a:r>
              <a:rPr lang="el-GR" sz="2000" dirty="0"/>
              <a:t>Bills of Quantities tables</a:t>
            </a:r>
            <a:endParaRPr lang="en-US" sz="2000" dirty="0"/>
          </a:p>
          <a:p>
            <a:pPr lvl="0"/>
            <a:r>
              <a:rPr lang="en-ZA" sz="2000" b="1" i="1" dirty="0"/>
              <a:t>2</a:t>
            </a:r>
            <a:r>
              <a:rPr lang="el-GR" sz="2000" b="1" i="1" dirty="0"/>
              <a:t>.4  </a:t>
            </a:r>
            <a:r>
              <a:rPr lang="el-GR" sz="2000" dirty="0"/>
              <a:t>Summary of system sizing </a:t>
            </a:r>
            <a:r>
              <a:rPr lang="el-GR" sz="2000" dirty="0" smtClean="0"/>
              <a:t>tables</a:t>
            </a:r>
            <a:r>
              <a:rPr lang="en-ZA" sz="2000" b="1" i="1" dirty="0"/>
              <a:t> </a:t>
            </a:r>
            <a:endParaRPr lang="en-US" sz="2000" dirty="0"/>
          </a:p>
          <a:p>
            <a:pPr marL="0" indent="0">
              <a:buNone/>
            </a:pPr>
            <a:r>
              <a:rPr lang="en-ZA" sz="2000" b="1" i="1" dirty="0"/>
              <a:t> </a:t>
            </a:r>
            <a:endParaRPr lang="en-US" sz="2000" dirty="0"/>
          </a:p>
          <a:p>
            <a:r>
              <a:rPr lang="el-GR" sz="2000" b="1" i="1" dirty="0"/>
              <a:t>Technical form 3: Maintenance and other installation services</a:t>
            </a:r>
            <a:endParaRPr lang="en-US" sz="2000" dirty="0"/>
          </a:p>
          <a:p>
            <a:pPr lvl="0"/>
            <a:r>
              <a:rPr lang="el-GR" sz="2000" b="1" i="1" dirty="0"/>
              <a:t>3.1</a:t>
            </a:r>
            <a:r>
              <a:rPr lang="el-GR" sz="2000" dirty="0"/>
              <a:t>  Supply and installation approach and staffing</a:t>
            </a:r>
            <a:endParaRPr lang="en-US" sz="2000" dirty="0"/>
          </a:p>
          <a:p>
            <a:pPr lvl="0"/>
            <a:r>
              <a:rPr lang="el-GR" sz="2000" b="1" i="1" dirty="0"/>
              <a:t>3.2</a:t>
            </a:r>
            <a:r>
              <a:rPr lang="el-GR" sz="2000" dirty="0"/>
              <a:t>  Maintenance and after sales service approach and </a:t>
            </a:r>
            <a:r>
              <a:rPr lang="el-GR" sz="2000" dirty="0" smtClean="0"/>
              <a:t>staffing</a:t>
            </a:r>
            <a:endParaRPr lang="en-US" sz="2000" dirty="0"/>
          </a:p>
        </p:txBody>
      </p:sp>
    </p:spTree>
    <p:extLst>
      <p:ext uri="{BB962C8B-B14F-4D97-AF65-F5344CB8AC3E}">
        <p14:creationId xmlns:p14="http://schemas.microsoft.com/office/powerpoint/2010/main" val="2462414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4876800" cy="715962"/>
          </a:xfrm>
        </p:spPr>
        <p:txBody>
          <a:bodyPr>
            <a:normAutofit fontScale="90000"/>
          </a:bodyPr>
          <a:lstStyle/>
          <a:p>
            <a:pPr algn="ctr"/>
            <a:r>
              <a:rPr lang="en-US" sz="3200" b="1" dirty="0" smtClean="0">
                <a:latin typeface="Times New Roman" pitchFamily="18" charset="0"/>
                <a:cs typeface="Times New Roman" pitchFamily="18" charset="0"/>
              </a:rPr>
              <a:t>Other Documentation to be Provided by Supplier</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6629400"/>
          </a:xfrm>
        </p:spPr>
        <p:txBody>
          <a:bodyPr>
            <a:noAutofit/>
          </a:bodyPr>
          <a:lstStyle/>
          <a:p>
            <a:pPr marL="0" indent="0">
              <a:buNone/>
            </a:pPr>
            <a:r>
              <a:rPr lang="en-ZA" sz="1600" b="1" i="1" dirty="0" smtClean="0"/>
              <a:t>Equipment </a:t>
            </a:r>
            <a:r>
              <a:rPr lang="en-ZA" sz="1600" b="1" i="1" dirty="0"/>
              <a:t>documentation</a:t>
            </a:r>
            <a:endParaRPr lang="en-US" sz="1600" dirty="0"/>
          </a:p>
          <a:p>
            <a:r>
              <a:rPr lang="en-ZA" sz="1600" dirty="0"/>
              <a:t>The Supplier is required to supply certain </a:t>
            </a:r>
            <a:r>
              <a:rPr lang="en-ZA" sz="1600" dirty="0" err="1"/>
              <a:t>documention</a:t>
            </a:r>
            <a:r>
              <a:rPr lang="en-ZA" sz="1600" dirty="0"/>
              <a:t> with the equipment, for integration into the </a:t>
            </a:r>
            <a:r>
              <a:rPr lang="en-ZA" sz="1600" dirty="0" smtClean="0"/>
              <a:t>MIS, including: </a:t>
            </a:r>
            <a:endParaRPr lang="en-US" sz="1600" dirty="0"/>
          </a:p>
          <a:p>
            <a:pPr lvl="1"/>
            <a:r>
              <a:rPr lang="el-GR" sz="1400" dirty="0"/>
              <a:t>Barcode label for each major component (panel, battery, controller, inverter). </a:t>
            </a:r>
            <a:endParaRPr lang="en-US" sz="1400" dirty="0"/>
          </a:p>
          <a:p>
            <a:pPr lvl="1"/>
            <a:r>
              <a:rPr lang="el-GR" sz="1400" dirty="0"/>
              <a:t>Softcopy database </a:t>
            </a:r>
            <a:r>
              <a:rPr lang="el-GR" sz="1400" u="sng" dirty="0"/>
              <a:t>for each major component</a:t>
            </a:r>
            <a:r>
              <a:rPr lang="el-GR" sz="1400" dirty="0"/>
              <a:t> supplied including the following fields:</a:t>
            </a:r>
            <a:endParaRPr lang="en-US" sz="1400" dirty="0"/>
          </a:p>
          <a:p>
            <a:pPr lvl="2"/>
            <a:r>
              <a:rPr lang="el-GR" sz="1300" dirty="0"/>
              <a:t>Unique barcode, manufacturer name, model number, serial number, supplier name, date of purchase</a:t>
            </a:r>
            <a:endParaRPr lang="en-US" sz="1300" dirty="0"/>
          </a:p>
          <a:p>
            <a:pPr lvl="1"/>
            <a:r>
              <a:rPr lang="el-GR" sz="1400" dirty="0" smtClean="0"/>
              <a:t>Barcoded </a:t>
            </a:r>
            <a:r>
              <a:rPr lang="el-GR" sz="1400" dirty="0"/>
              <a:t>label on each shipping package referencing the package content (i.e. the unique bardoce of the equipment inside)</a:t>
            </a:r>
            <a:endParaRPr lang="en-US" sz="1400" dirty="0"/>
          </a:p>
          <a:p>
            <a:pPr marL="0" indent="0">
              <a:buNone/>
            </a:pPr>
            <a:endParaRPr lang="en-US" sz="1600" dirty="0"/>
          </a:p>
          <a:p>
            <a:pPr marL="0" indent="0">
              <a:buNone/>
            </a:pPr>
            <a:r>
              <a:rPr lang="en-ZA" sz="1600" b="1" i="1" dirty="0" smtClean="0"/>
              <a:t>Claims </a:t>
            </a:r>
            <a:r>
              <a:rPr lang="en-ZA" sz="1600" b="1" i="1" dirty="0"/>
              <a:t>documentation for systems installed</a:t>
            </a:r>
            <a:endParaRPr lang="en-US" sz="1600" dirty="0"/>
          </a:p>
          <a:p>
            <a:r>
              <a:rPr lang="en-ZA" sz="1600" dirty="0" smtClean="0"/>
              <a:t>Periodic </a:t>
            </a:r>
            <a:r>
              <a:rPr lang="en-ZA" sz="1600" dirty="0"/>
              <a:t>claims shall be submitted by the supplier. The claims documentation shall comprise of the following documents linked to the MIS: </a:t>
            </a:r>
            <a:endParaRPr lang="en-US" sz="1600" dirty="0"/>
          </a:p>
          <a:p>
            <a:pPr marL="0" indent="0">
              <a:buNone/>
            </a:pPr>
            <a:r>
              <a:rPr lang="el-GR" sz="1600" dirty="0"/>
              <a:t> </a:t>
            </a:r>
            <a:r>
              <a:rPr lang="en-US" sz="1600" dirty="0" smtClean="0"/>
              <a:t>	</a:t>
            </a:r>
            <a:r>
              <a:rPr lang="el-GR" sz="1600" dirty="0" smtClean="0"/>
              <a:t>Practical </a:t>
            </a:r>
            <a:r>
              <a:rPr lang="el-GR" sz="1600" dirty="0"/>
              <a:t>completion sheet for each site</a:t>
            </a:r>
            <a:endParaRPr lang="en-US" sz="1600" dirty="0"/>
          </a:p>
          <a:p>
            <a:pPr lvl="1"/>
            <a:r>
              <a:rPr lang="el-GR" sz="1400" dirty="0" smtClean="0"/>
              <a:t>Certificate </a:t>
            </a:r>
            <a:r>
              <a:rPr lang="el-GR" sz="1400" dirty="0"/>
              <a:t>of  Electrical Compliance  (for each site where relevant)</a:t>
            </a:r>
            <a:endParaRPr lang="en-US" sz="1400" dirty="0"/>
          </a:p>
          <a:p>
            <a:pPr lvl="1"/>
            <a:r>
              <a:rPr lang="el-GR" sz="1400" dirty="0"/>
              <a:t>Claims database in </a:t>
            </a:r>
            <a:r>
              <a:rPr lang="el-GR" sz="1400" dirty="0" smtClean="0"/>
              <a:t>softcopy</a:t>
            </a:r>
            <a:r>
              <a:rPr lang="en-US" sz="1400" dirty="0" smtClean="0"/>
              <a:t>, including: </a:t>
            </a:r>
            <a:r>
              <a:rPr lang="el-GR" sz="1400" dirty="0" smtClean="0"/>
              <a:t>At </a:t>
            </a:r>
            <a:r>
              <a:rPr lang="el-GR" sz="1400" dirty="0"/>
              <a:t>a minimum the following fields are required: </a:t>
            </a:r>
            <a:endParaRPr lang="en-US" sz="1400" dirty="0"/>
          </a:p>
          <a:p>
            <a:pPr lvl="2"/>
            <a:r>
              <a:rPr lang="el-GR" sz="1300" dirty="0"/>
              <a:t>date</a:t>
            </a:r>
            <a:r>
              <a:rPr lang="en-US" sz="1300" dirty="0"/>
              <a:t>d </a:t>
            </a:r>
            <a:r>
              <a:rPr lang="en-ZA" sz="1300" dirty="0"/>
              <a:t>Practical Completion / Acceptance Receipt of user; </a:t>
            </a:r>
            <a:endParaRPr lang="en-US" sz="1300" dirty="0"/>
          </a:p>
          <a:p>
            <a:pPr lvl="2"/>
            <a:r>
              <a:rPr lang="en-ZA" sz="1300" dirty="0"/>
              <a:t>picture of family, system, ID</a:t>
            </a:r>
            <a:endParaRPr lang="en-US" sz="1300" dirty="0"/>
          </a:p>
          <a:p>
            <a:pPr lvl="2"/>
            <a:r>
              <a:rPr lang="el-GR" sz="1300" dirty="0"/>
              <a:t>name of purchaser, ID number, </a:t>
            </a:r>
            <a:endParaRPr lang="en-US" sz="1300" dirty="0"/>
          </a:p>
          <a:p>
            <a:pPr lvl="2"/>
            <a:r>
              <a:rPr lang="en-US" sz="1300" dirty="0"/>
              <a:t>township, district, village, </a:t>
            </a:r>
          </a:p>
          <a:p>
            <a:pPr lvl="2"/>
            <a:r>
              <a:rPr lang="en-ZA" sz="1300" dirty="0"/>
              <a:t>location for </a:t>
            </a:r>
            <a:r>
              <a:rPr lang="en-US" sz="1300" dirty="0"/>
              <a:t>verification purposes (i.e. GPS co-ordinate).</a:t>
            </a:r>
          </a:p>
          <a:p>
            <a:pPr lvl="2"/>
            <a:r>
              <a:rPr lang="en-ZA" sz="1300" dirty="0"/>
              <a:t>System number and name (i.e.  3.SHS-L, 4.E-Basic,  11.H-RHC)</a:t>
            </a:r>
            <a:endParaRPr lang="en-US" sz="1300" dirty="0"/>
          </a:p>
          <a:p>
            <a:pPr lvl="2"/>
            <a:r>
              <a:rPr lang="en-ZA" sz="1300" dirty="0"/>
              <a:t>Module type, rating, </a:t>
            </a:r>
            <a:r>
              <a:rPr lang="en-ZA" sz="1300" dirty="0" err="1"/>
              <a:t>qty</a:t>
            </a:r>
            <a:r>
              <a:rPr lang="en-ZA" sz="1300" dirty="0"/>
              <a:t>, serial numbers, barcode serial numbers</a:t>
            </a:r>
            <a:endParaRPr lang="en-US" sz="1300" dirty="0"/>
          </a:p>
          <a:p>
            <a:pPr lvl="2"/>
            <a:r>
              <a:rPr lang="en-ZA" sz="1300" dirty="0"/>
              <a:t>Battery type and capacity, </a:t>
            </a:r>
            <a:r>
              <a:rPr lang="en-ZA" sz="1300" dirty="0" err="1"/>
              <a:t>qty</a:t>
            </a:r>
            <a:r>
              <a:rPr lang="en-ZA" sz="1300" dirty="0"/>
              <a:t>, barcode numbers</a:t>
            </a:r>
            <a:endParaRPr lang="en-US" sz="1300" dirty="0"/>
          </a:p>
          <a:p>
            <a:pPr lvl="2"/>
            <a:r>
              <a:rPr lang="en-ZA" sz="1300" dirty="0"/>
              <a:t>Charge controller type, capacity, barcode serial number</a:t>
            </a:r>
            <a:endParaRPr lang="en-US" sz="1300" dirty="0"/>
          </a:p>
          <a:p>
            <a:pPr lvl="2"/>
            <a:r>
              <a:rPr lang="en-ZA" sz="1300" dirty="0"/>
              <a:t>Inverter type, capacity, barcode serial number</a:t>
            </a:r>
            <a:endParaRPr lang="en-US" sz="1300" dirty="0"/>
          </a:p>
          <a:p>
            <a:pPr lvl="2"/>
            <a:r>
              <a:rPr lang="en-ZA" sz="1300" dirty="0"/>
              <a:t>Number of </a:t>
            </a:r>
            <a:r>
              <a:rPr lang="en-ZA" sz="1300" dirty="0" smtClean="0"/>
              <a:t>lamps</a:t>
            </a:r>
            <a:r>
              <a:rPr lang="en-US" sz="1300" dirty="0" smtClean="0"/>
              <a:t>, l</a:t>
            </a:r>
            <a:r>
              <a:rPr lang="en-ZA" sz="1300" dirty="0" smtClean="0"/>
              <a:t>amp </a:t>
            </a:r>
            <a:r>
              <a:rPr lang="en-ZA" sz="1300" dirty="0"/>
              <a:t>type and capacity</a:t>
            </a:r>
            <a:endParaRPr lang="en-US" sz="1300" dirty="0"/>
          </a:p>
        </p:txBody>
      </p:sp>
    </p:spTree>
    <p:extLst>
      <p:ext uri="{BB962C8B-B14F-4D97-AF65-F5344CB8AC3E}">
        <p14:creationId xmlns:p14="http://schemas.microsoft.com/office/powerpoint/2010/main" val="2833097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839200" cy="1726435"/>
          </a:xfrm>
          <a:prstGeom prst="rect">
            <a:avLst/>
          </a:prstGeom>
          <a:noFill/>
        </p:spPr>
        <p:txBody>
          <a:bodyPr wrap="square" rtlCol="0">
            <a:spAutoFit/>
          </a:bodyPr>
          <a:lstStyle/>
          <a:p>
            <a:pPr marL="342900" indent="-342900" algn="ctr">
              <a:lnSpc>
                <a:spcPct val="150000"/>
              </a:lnSpc>
              <a:spcAft>
                <a:spcPts val="300"/>
              </a:spcAft>
              <a:buClr>
                <a:schemeClr val="bg2">
                  <a:lumMod val="50000"/>
                </a:schemeClr>
              </a:buClr>
              <a:tabLst>
                <a:tab pos="463550" algn="l"/>
              </a:tabLst>
            </a:pPr>
            <a:r>
              <a:rPr lang="en-US" sz="3200" dirty="0" smtClean="0">
                <a:latin typeface="Myanmar3" pitchFamily="18" charset="0"/>
                <a:ea typeface="Myanmar3" pitchFamily="18" charset="0"/>
                <a:cs typeface="Myanmar3" pitchFamily="18" charset="0"/>
              </a:rPr>
              <a:t>Key Milestones of Solar Tender Process </a:t>
            </a:r>
            <a:endParaRPr lang="en-US" sz="2400" dirty="0" smtClean="0">
              <a:latin typeface="Myanmar3" pitchFamily="18" charset="0"/>
              <a:ea typeface="Myanmar3" pitchFamily="18" charset="0"/>
              <a:cs typeface="Myanmar3" pitchFamily="18" charset="0"/>
            </a:endParaRPr>
          </a:p>
          <a:p>
            <a:r>
              <a:rPr lang="en-US" sz="2400" dirty="0" smtClean="0">
                <a:latin typeface="Myanmar3" pitchFamily="18" charset="0"/>
                <a:ea typeface="Myanmar3" pitchFamily="18" charset="0"/>
                <a:cs typeface="Myanmar3" pitchFamily="18" charset="0"/>
              </a:rPr>
              <a:t> </a:t>
            </a:r>
            <a:r>
              <a:rPr lang="en-US" dirty="0"/>
              <a:t> </a:t>
            </a:r>
            <a:r>
              <a:rPr lang="en-ZA" dirty="0"/>
              <a:t> </a:t>
            </a:r>
            <a:endParaRPr lang="en-US" sz="2000" dirty="0"/>
          </a:p>
          <a:p>
            <a:pPr marL="342900" indent="-342900" algn="just">
              <a:lnSpc>
                <a:spcPct val="150000"/>
              </a:lnSpc>
              <a:spcAft>
                <a:spcPts val="300"/>
              </a:spcAft>
              <a:buClr>
                <a:schemeClr val="bg2">
                  <a:lumMod val="50000"/>
                </a:schemeClr>
              </a:buClr>
              <a:buFont typeface="Wingdings" pitchFamily="2" charset="2"/>
              <a:buChar char="v"/>
              <a:tabLst>
                <a:tab pos="463550" algn="l"/>
              </a:tabLst>
            </a:pPr>
            <a:endParaRPr lang="en-US" sz="2400" dirty="0" smtClean="0">
              <a:latin typeface="Myanmar3" pitchFamily="18" charset="0"/>
              <a:ea typeface="Myanmar3" pitchFamily="18" charset="0"/>
              <a:cs typeface="Myanmar3" pitchFamily="18" charset="0"/>
            </a:endParaRPr>
          </a:p>
        </p:txBody>
      </p:sp>
      <p:sp>
        <p:nvSpPr>
          <p:cNvPr id="3" name="Slide Number Placeholder 2"/>
          <p:cNvSpPr>
            <a:spLocks noGrp="1"/>
          </p:cNvSpPr>
          <p:nvPr>
            <p:ph type="sldNum" sz="quarter" idx="12"/>
          </p:nvPr>
        </p:nvSpPr>
        <p:spPr/>
        <p:txBody>
          <a:bodyPr/>
          <a:lstStyle/>
          <a:p>
            <a:fld id="{E31109CD-92ED-42B3-BACB-EBD45FE67C59}" type="slidenum">
              <a:rPr lang="en-US" smtClean="0"/>
              <a:pPr/>
              <a:t>7</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78061804"/>
              </p:ext>
            </p:extLst>
          </p:nvPr>
        </p:nvGraphicFramePr>
        <p:xfrm>
          <a:off x="457199" y="1066797"/>
          <a:ext cx="7924801" cy="5181602"/>
        </p:xfrm>
        <a:graphic>
          <a:graphicData uri="http://schemas.openxmlformats.org/drawingml/2006/table">
            <a:tbl>
              <a:tblPr firstRow="1" firstCol="1" bandRow="1">
                <a:tableStyleId>{5C22544A-7EE6-4342-B048-85BDC9FD1C3A}</a:tableStyleId>
              </a:tblPr>
              <a:tblGrid>
                <a:gridCol w="692694"/>
                <a:gridCol w="5609541"/>
                <a:gridCol w="1622566"/>
              </a:tblGrid>
              <a:tr h="303567">
                <a:tc>
                  <a:txBody>
                    <a:bodyPr/>
                    <a:lstStyle/>
                    <a:p>
                      <a:pPr marL="0" marR="0" algn="ctr">
                        <a:lnSpc>
                          <a:spcPct val="115000"/>
                        </a:lnSpc>
                        <a:spcBef>
                          <a:spcPts val="300"/>
                        </a:spcBef>
                        <a:spcAft>
                          <a:spcPts val="300"/>
                        </a:spcAft>
                      </a:pPr>
                      <a:r>
                        <a:rPr lang="en-US" sz="1400" dirty="0">
                          <a:effectLst/>
                        </a:rPr>
                        <a:t>Item</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nSpc>
                          <a:spcPct val="115000"/>
                        </a:lnSpc>
                        <a:spcBef>
                          <a:spcPts val="300"/>
                        </a:spcBef>
                        <a:spcAft>
                          <a:spcPts val="300"/>
                        </a:spcAft>
                      </a:pPr>
                      <a:r>
                        <a:rPr lang="en-US" sz="1400">
                          <a:effectLst/>
                        </a:rPr>
                        <a:t>Task</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date start</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r>
              <a:tr h="338292">
                <a:tc>
                  <a:txBody>
                    <a:bodyPr/>
                    <a:lstStyle/>
                    <a:p>
                      <a:pPr algn="ctr"/>
                      <a:r>
                        <a:rPr lang="en-US" dirty="0" smtClean="0"/>
                        <a:t>1</a:t>
                      </a:r>
                      <a:endParaRPr lang="en-US" dirty="0"/>
                    </a:p>
                  </a:txBody>
                  <a:tcPr marL="24246" marR="24246" marT="0" marB="0" anchor="ctr"/>
                </a:tc>
                <a:tc>
                  <a:txBody>
                    <a:bodyPr/>
                    <a:lstStyle/>
                    <a:p>
                      <a:r>
                        <a:rPr lang="en-US" dirty="0" smtClean="0"/>
                        <a:t>Procurement Outreach Workshop</a:t>
                      </a:r>
                      <a:endParaRPr lang="en-US" dirty="0"/>
                    </a:p>
                  </a:txBody>
                  <a:tcPr marL="24246" marR="24246" marT="0" marB="0" anchor="b"/>
                </a:tc>
                <a:tc>
                  <a:txBody>
                    <a:bodyPr/>
                    <a:lstStyle/>
                    <a:p>
                      <a:pPr algn="ctr"/>
                      <a:r>
                        <a:rPr lang="en-US" dirty="0" smtClean="0"/>
                        <a:t>Nov</a:t>
                      </a:r>
                      <a:r>
                        <a:rPr lang="en-US" baseline="0" dirty="0" smtClean="0"/>
                        <a:t>-15</a:t>
                      </a:r>
                      <a:endParaRPr lang="en-US" dirty="0"/>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2</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smtClean="0">
                          <a:effectLst/>
                        </a:rPr>
                        <a:t>Consultation </a:t>
                      </a:r>
                      <a:r>
                        <a:rPr lang="en-US" sz="1400" dirty="0">
                          <a:effectLst/>
                        </a:rPr>
                        <a:t>on technical </a:t>
                      </a:r>
                      <a:r>
                        <a:rPr lang="en-US" sz="1400" dirty="0" smtClean="0">
                          <a:effectLst/>
                        </a:rPr>
                        <a:t>specifications</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Dec-15</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3</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Tender advertisement and issue</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Jan-16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a:effectLst/>
                        </a:rPr>
                        <a:t> </a:t>
                      </a:r>
                      <a:r>
                        <a:rPr lang="en-US" sz="1400" dirty="0" smtClean="0">
                          <a:effectLst/>
                        </a:rPr>
                        <a:t>4</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a:effectLst/>
                        </a:rPr>
                        <a:t>Pre-bid conference / YGN</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End</a:t>
                      </a:r>
                      <a:r>
                        <a:rPr lang="en-US" sz="1400" baseline="0" dirty="0" smtClean="0">
                          <a:effectLst/>
                        </a:rPr>
                        <a:t> Jan</a:t>
                      </a:r>
                      <a:r>
                        <a:rPr lang="en-US" sz="1400" dirty="0" smtClean="0">
                          <a:effectLst/>
                        </a:rPr>
                        <a:t>-16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5</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Tender closing</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Late</a:t>
                      </a:r>
                      <a:r>
                        <a:rPr lang="en-US" sz="1400" baseline="0" dirty="0" smtClean="0">
                          <a:effectLst/>
                        </a:rPr>
                        <a:t> </a:t>
                      </a:r>
                      <a:r>
                        <a:rPr lang="en-US" sz="1400" dirty="0" smtClean="0">
                          <a:effectLst/>
                        </a:rPr>
                        <a:t>Mar-16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Contract </a:t>
                      </a:r>
                      <a:r>
                        <a:rPr lang="en-US" sz="1400" dirty="0" smtClean="0">
                          <a:effectLst/>
                        </a:rPr>
                        <a:t>negotiations and award </a:t>
                      </a:r>
                      <a:r>
                        <a:rPr lang="en-US" sz="1400" dirty="0">
                          <a:effectLst/>
                        </a:rPr>
                        <a:t>(by LOT)</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Late May-16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605168">
                <a:tc>
                  <a:txBody>
                    <a:bodyPr/>
                    <a:lstStyle/>
                    <a:p>
                      <a:pPr marL="0" marR="0" algn="ctr">
                        <a:lnSpc>
                          <a:spcPct val="115000"/>
                        </a:lnSpc>
                        <a:spcBef>
                          <a:spcPts val="300"/>
                        </a:spcBef>
                        <a:spcAft>
                          <a:spcPts val="300"/>
                        </a:spcAft>
                      </a:pPr>
                      <a:r>
                        <a:rPr lang="en-US" sz="1400" dirty="0" smtClean="0">
                          <a:effectLst/>
                          <a:latin typeface="+mn-lt"/>
                          <a:ea typeface="+mn-ea"/>
                          <a:cs typeface="+mn-cs"/>
                        </a:rPr>
                        <a:t>7</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a:effectLst/>
                        </a:rPr>
                        <a:t>Inception Stage: field visits, planning, equipment samples, inception report (by LOT)</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baseline="0" dirty="0" smtClean="0">
                          <a:effectLst/>
                        </a:rPr>
                        <a:t> early </a:t>
                      </a:r>
                      <a:r>
                        <a:rPr lang="en-US" sz="1400" dirty="0" smtClean="0">
                          <a:effectLst/>
                        </a:rPr>
                        <a:t>Jul-16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8</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a:effectLst/>
                        </a:rPr>
                        <a:t>Goods ordering lead time (pilot sites)</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Early</a:t>
                      </a:r>
                      <a:r>
                        <a:rPr lang="en-US" sz="1400" baseline="0" dirty="0" smtClean="0">
                          <a:effectLst/>
                        </a:rPr>
                        <a:t> </a:t>
                      </a:r>
                      <a:r>
                        <a:rPr lang="en-US" sz="1400" dirty="0" smtClean="0">
                          <a:effectLst/>
                        </a:rPr>
                        <a:t>Jul-16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9</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a:effectLst/>
                        </a:rPr>
                        <a:t>Pilot Installations and pilot process approval (by LOT)</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Aug-16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rPr>
                        <a:t>10</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a:effectLst/>
                        </a:rPr>
                        <a:t>Goods ordering lead time (first batches)</a:t>
                      </a:r>
                      <a:endParaRPr lang="en-US"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Jul-16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11</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Commence </a:t>
                      </a:r>
                      <a:r>
                        <a:rPr lang="en-US" sz="1400" dirty="0" smtClean="0">
                          <a:effectLst/>
                        </a:rPr>
                        <a:t>installation </a:t>
                      </a:r>
                      <a:r>
                        <a:rPr lang="en-US" sz="1400" dirty="0">
                          <a:effectLst/>
                        </a:rPr>
                        <a:t>(in </a:t>
                      </a:r>
                      <a:r>
                        <a:rPr lang="en-US" sz="1400" dirty="0" smtClean="0">
                          <a:effectLst/>
                        </a:rPr>
                        <a:t>phases)</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Sep-16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12</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Commissioning inspections (in phases and by </a:t>
                      </a:r>
                      <a:r>
                        <a:rPr lang="en-US" sz="1400" dirty="0" smtClean="0">
                          <a:effectLst/>
                        </a:rPr>
                        <a:t>LOT)</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ctr">
                        <a:lnSpc>
                          <a:spcPct val="115000"/>
                        </a:lnSpc>
                        <a:spcBef>
                          <a:spcPts val="300"/>
                        </a:spcBef>
                        <a:spcAft>
                          <a:spcPts val="300"/>
                        </a:spcAft>
                      </a:pPr>
                      <a:r>
                        <a:rPr lang="en-US" sz="1400" dirty="0" smtClean="0">
                          <a:effectLst/>
                        </a:rPr>
                        <a:t>Oct-16</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13</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After sales support, defects period, equipment warranties</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nSpc>
                          <a:spcPct val="115000"/>
                        </a:lnSpc>
                        <a:spcBef>
                          <a:spcPts val="300"/>
                        </a:spcBef>
                        <a:spcAft>
                          <a:spcPts val="300"/>
                        </a:spcAft>
                      </a:pPr>
                      <a:r>
                        <a:rPr lang="en-US" sz="1400" dirty="0">
                          <a:effectLst/>
                        </a:rPr>
                        <a:t> </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r>
              <a:tr h="302584">
                <a:tc>
                  <a:txBody>
                    <a:bodyPr/>
                    <a:lstStyle/>
                    <a:p>
                      <a:pPr marL="0" marR="0" algn="ctr">
                        <a:lnSpc>
                          <a:spcPct val="115000"/>
                        </a:lnSpc>
                        <a:spcBef>
                          <a:spcPts val="300"/>
                        </a:spcBef>
                        <a:spcAft>
                          <a:spcPts val="300"/>
                        </a:spcAft>
                      </a:pPr>
                      <a:r>
                        <a:rPr lang="en-US" sz="1400" dirty="0" smtClean="0">
                          <a:effectLst/>
                          <a:latin typeface="+mn-lt"/>
                          <a:ea typeface="+mn-ea"/>
                          <a:cs typeface="+mn-cs"/>
                        </a:rPr>
                        <a:t>14</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a:effectLst/>
                        </a:rPr>
                        <a:t>Maintenance</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a:lnSpc>
                          <a:spcPct val="107000"/>
                        </a:lnSpc>
                      </a:pPr>
                      <a:endParaRPr lang="en-US" sz="1400" dirty="0">
                        <a:effectLst/>
                        <a:latin typeface="Calibri" panose="020F0502020204030204" pitchFamily="34" charset="0"/>
                      </a:endParaRPr>
                    </a:p>
                  </a:txBody>
                  <a:tcPr marL="24246" marR="24246" marT="0" marB="0" anchor="b"/>
                </a:tc>
              </a:tr>
              <a:tr h="303567">
                <a:tc>
                  <a:txBody>
                    <a:bodyPr/>
                    <a:lstStyle/>
                    <a:p>
                      <a:pPr marL="0" marR="0" algn="ctr">
                        <a:lnSpc>
                          <a:spcPct val="115000"/>
                        </a:lnSpc>
                        <a:spcBef>
                          <a:spcPts val="300"/>
                        </a:spcBef>
                        <a:spcAft>
                          <a:spcPts val="300"/>
                        </a:spcAft>
                      </a:pPr>
                      <a:r>
                        <a:rPr lang="en-US" sz="1400" dirty="0" smtClean="0">
                          <a:effectLst/>
                          <a:latin typeface="+mn-lt"/>
                          <a:ea typeface="+mn-ea"/>
                          <a:cs typeface="+mn-cs"/>
                        </a:rPr>
                        <a:t>15</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ctr"/>
                </a:tc>
                <a:tc>
                  <a:txBody>
                    <a:bodyPr/>
                    <a:lstStyle/>
                    <a:p>
                      <a:pPr marL="0" marR="0">
                        <a:lnSpc>
                          <a:spcPct val="115000"/>
                        </a:lnSpc>
                        <a:spcBef>
                          <a:spcPts val="300"/>
                        </a:spcBef>
                        <a:spcAft>
                          <a:spcPts val="300"/>
                        </a:spcAft>
                      </a:pPr>
                      <a:r>
                        <a:rPr lang="en-US" sz="1400" dirty="0" smtClean="0">
                          <a:effectLst/>
                        </a:rPr>
                        <a:t>end </a:t>
                      </a:r>
                      <a:r>
                        <a:rPr lang="en-US" sz="1400" dirty="0">
                          <a:effectLst/>
                        </a:rPr>
                        <a:t>of defects period, warranties. </a:t>
                      </a:r>
                      <a:r>
                        <a:rPr lang="en-US" sz="1400" dirty="0" smtClean="0">
                          <a:effectLst/>
                        </a:rPr>
                        <a:t>Release </a:t>
                      </a:r>
                      <a:r>
                        <a:rPr lang="en-US" sz="1400" dirty="0">
                          <a:effectLst/>
                        </a:rPr>
                        <a:t>final Performance Bond</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c>
                  <a:txBody>
                    <a:bodyPr/>
                    <a:lstStyle/>
                    <a:p>
                      <a:pPr marL="0" marR="0" algn="r">
                        <a:lnSpc>
                          <a:spcPct val="115000"/>
                        </a:lnSpc>
                        <a:spcBef>
                          <a:spcPts val="300"/>
                        </a:spcBef>
                        <a:spcAft>
                          <a:spcPts val="300"/>
                        </a:spcAft>
                      </a:pPr>
                      <a:r>
                        <a:rPr lang="en-US" sz="1400" dirty="0">
                          <a:effectLst/>
                        </a:rPr>
                        <a:t>2-Jun-17</a:t>
                      </a:r>
                      <a:endParaRPr lang="en-US"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24246" marR="24246" marT="0" marB="0" anchor="b"/>
                </a:tc>
              </a:tr>
            </a:tbl>
          </a:graphicData>
        </a:graphic>
      </p:graphicFrame>
    </p:spTree>
    <p:extLst>
      <p:ext uri="{BB962C8B-B14F-4D97-AF65-F5344CB8AC3E}">
        <p14:creationId xmlns:p14="http://schemas.microsoft.com/office/powerpoint/2010/main" val="1698564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1109CD-92ED-42B3-BACB-EBD45FE67C59}" type="slidenum">
              <a:rPr lang="en-US" smtClean="0"/>
              <a:pPr/>
              <a:t>8</a:t>
            </a:fld>
            <a:endParaRPr lang="en-US"/>
          </a:p>
        </p:txBody>
      </p:sp>
      <p:sp>
        <p:nvSpPr>
          <p:cNvPr id="3" name="Rectangle 2"/>
          <p:cNvSpPr/>
          <p:nvPr/>
        </p:nvSpPr>
        <p:spPr>
          <a:xfrm>
            <a:off x="457200" y="914400"/>
            <a:ext cx="8305800" cy="4401205"/>
          </a:xfrm>
          <a:prstGeom prst="rect">
            <a:avLst/>
          </a:prstGeom>
        </p:spPr>
        <p:txBody>
          <a:bodyPr wrap="square">
            <a:spAutoFit/>
          </a:bodyPr>
          <a:lstStyle/>
          <a:p>
            <a:r>
              <a:rPr lang="en-US" sz="2000" b="1" dirty="0" smtClean="0"/>
              <a:t>Remarks</a:t>
            </a:r>
          </a:p>
          <a:p>
            <a:r>
              <a:rPr lang="en-US" sz="2000" dirty="0"/>
              <a:t> </a:t>
            </a:r>
          </a:p>
          <a:p>
            <a:r>
              <a:rPr lang="en-US" sz="2000" dirty="0"/>
              <a:t>Q1.	I would like to know - how to manage the coordination between international companies and local companies, and the opportunities of  local companies in NEP project implementation</a:t>
            </a:r>
            <a:r>
              <a:rPr lang="en-US" sz="2000" dirty="0" smtClean="0"/>
              <a:t>?</a:t>
            </a:r>
          </a:p>
          <a:p>
            <a:endParaRPr lang="en-US" sz="2000" dirty="0" smtClean="0"/>
          </a:p>
          <a:p>
            <a:r>
              <a:rPr lang="en-US" sz="2000" dirty="0" smtClean="0"/>
              <a:t>Q2</a:t>
            </a:r>
            <a:r>
              <a:rPr lang="en-US" sz="2000" dirty="0"/>
              <a:t>.	I would like to know -how there is the preparation for  capacity building training , installation training  and service training ?</a:t>
            </a:r>
          </a:p>
          <a:p>
            <a:endParaRPr lang="en-US" sz="2000" dirty="0"/>
          </a:p>
          <a:p>
            <a:r>
              <a:rPr lang="en-US" sz="2000" dirty="0"/>
              <a:t> </a:t>
            </a:r>
          </a:p>
          <a:p>
            <a:r>
              <a:rPr lang="en-US" sz="2000" dirty="0"/>
              <a:t> </a:t>
            </a:r>
            <a:r>
              <a:rPr lang="en-US" sz="2000" dirty="0" smtClean="0"/>
              <a:t>Q3</a:t>
            </a:r>
            <a:r>
              <a:rPr lang="en-US" sz="2000" dirty="0"/>
              <a:t>.	I would like to know- how  world bank  can assist for wider use of local products  in the coming  years? Which kinds of products should be produced in the local factory? How WB would assist to do it so? How government can support to produce standard Solar systems materials?</a:t>
            </a:r>
          </a:p>
        </p:txBody>
      </p:sp>
    </p:spTree>
    <p:extLst>
      <p:ext uri="{BB962C8B-B14F-4D97-AF65-F5344CB8AC3E}">
        <p14:creationId xmlns:p14="http://schemas.microsoft.com/office/powerpoint/2010/main" val="2709474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Meeting-3.jpg"/>
          <p:cNvPicPr>
            <a:picLocks noChangeAspect="1" noChangeArrowheads="1"/>
          </p:cNvPicPr>
          <p:nvPr/>
        </p:nvPicPr>
        <p:blipFill>
          <a:blip r:embed="rId2"/>
          <a:srcRect/>
          <a:stretch>
            <a:fillRect/>
          </a:stretch>
        </p:blipFill>
        <p:spPr bwMode="auto">
          <a:xfrm>
            <a:off x="1219200" y="1047750"/>
            <a:ext cx="6629400" cy="497205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Slide Number Placeholder 1"/>
          <p:cNvSpPr>
            <a:spLocks noGrp="1"/>
          </p:cNvSpPr>
          <p:nvPr>
            <p:ph type="sldNum" sz="quarter" idx="12"/>
          </p:nvPr>
        </p:nvSpPr>
        <p:spPr/>
        <p:txBody>
          <a:bodyPr/>
          <a:lstStyle/>
          <a:p>
            <a:fld id="{E31109CD-92ED-42B3-BACB-EBD45FE67C59}" type="slidenum">
              <a:rPr lang="en-US" smtClean="0"/>
              <a:pPr/>
              <a:t>9</a:t>
            </a:fld>
            <a:endParaRPr lang="en-US"/>
          </a:p>
        </p:txBody>
      </p:sp>
      <p:sp>
        <p:nvSpPr>
          <p:cNvPr id="3" name="TextBox 2"/>
          <p:cNvSpPr txBox="1"/>
          <p:nvPr/>
        </p:nvSpPr>
        <p:spPr>
          <a:xfrm>
            <a:off x="1295400" y="1143000"/>
            <a:ext cx="6629400" cy="1323439"/>
          </a:xfrm>
          <a:prstGeom prst="rect">
            <a:avLst/>
          </a:prstGeom>
          <a:noFill/>
        </p:spPr>
        <p:txBody>
          <a:bodyPr wrap="square" rtlCol="0">
            <a:spAutoFit/>
          </a:bodyPr>
          <a:lstStyle/>
          <a:p>
            <a:pPr algn="ctr"/>
            <a:r>
              <a:rPr lang="en-US" sz="4000" b="1" dirty="0" smtClean="0">
                <a:solidFill>
                  <a:schemeClr val="accent3">
                    <a:lumMod val="25000"/>
                  </a:schemeClr>
                </a:solidFill>
                <a:latin typeface="Myanmar3" pitchFamily="18" charset="0"/>
                <a:ea typeface="Myanmar3" pitchFamily="18" charset="0"/>
                <a:cs typeface="Myanmar3" pitchFamily="18" charset="0"/>
              </a:rPr>
              <a:t>“Thank You for your attention ”</a:t>
            </a:r>
            <a:endParaRPr lang="en-US" sz="4000" b="1" dirty="0">
              <a:solidFill>
                <a:schemeClr val="accent3">
                  <a:lumMod val="25000"/>
                </a:schemeClr>
              </a:solidFill>
              <a:latin typeface="Myanmar3" pitchFamily="18" charset="0"/>
              <a:ea typeface="Myanmar3" pitchFamily="18" charset="0"/>
              <a:cs typeface="Myanmar3" pitchFamily="18" charset="0"/>
            </a:endParaRPr>
          </a:p>
        </p:txBody>
      </p:sp>
    </p:spTree>
    <p:extLst>
      <p:ext uri="{BB962C8B-B14F-4D97-AF65-F5344CB8AC3E}">
        <p14:creationId xmlns:p14="http://schemas.microsoft.com/office/powerpoint/2010/main" val="19351890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874</TotalTime>
  <Words>422</Words>
  <Application>Microsoft Office PowerPoint</Application>
  <PresentationFormat>On-screen Show (4:3)</PresentationFormat>
  <Paragraphs>138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PowerPoint Presentation</vt:lpstr>
      <vt:lpstr>PowerPoint Presentation</vt:lpstr>
      <vt:lpstr>PowerPoint Presentation</vt:lpstr>
      <vt:lpstr>PowerPoint Presentation</vt:lpstr>
      <vt:lpstr>Technical Bid Submission Form and Bill of Quantity</vt:lpstr>
      <vt:lpstr>Other Documentation to be Provided by Supplier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PV modules</dc:title>
  <dc:creator>Planning</dc:creator>
  <cp:lastModifiedBy>Aspire</cp:lastModifiedBy>
  <cp:revision>210</cp:revision>
  <cp:lastPrinted>2015-12-04T02:20:27Z</cp:lastPrinted>
  <dcterms:created xsi:type="dcterms:W3CDTF">2015-11-30T07:18:24Z</dcterms:created>
  <dcterms:modified xsi:type="dcterms:W3CDTF">2015-12-04T03:23:25Z</dcterms:modified>
</cp:coreProperties>
</file>